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6"/>
  </p:notesMasterIdLst>
  <p:handoutMasterIdLst>
    <p:handoutMasterId r:id="rId17"/>
  </p:handoutMasterIdLst>
  <p:sldIdLst>
    <p:sldId id="256" r:id="rId2"/>
    <p:sldId id="1925" r:id="rId3"/>
    <p:sldId id="2054" r:id="rId4"/>
    <p:sldId id="1940" r:id="rId5"/>
    <p:sldId id="1955" r:id="rId6"/>
    <p:sldId id="1956" r:id="rId7"/>
    <p:sldId id="1957" r:id="rId8"/>
    <p:sldId id="2028" r:id="rId9"/>
    <p:sldId id="2032" r:id="rId10"/>
    <p:sldId id="2033" r:id="rId11"/>
    <p:sldId id="2052" r:id="rId12"/>
    <p:sldId id="2037" r:id="rId13"/>
    <p:sldId id="2044" r:id="rId14"/>
    <p:sldId id="2042" r:id="rId15"/>
  </p:sldIdLst>
  <p:sldSz cx="12192000" cy="6858000"/>
  <p:notesSz cx="6858000" cy="9144000"/>
  <p:embeddedFontLst>
    <p:embeddedFont>
      <p:font typeface="Cambria Math" panose="02040503050406030204" pitchFamily="18" charset="0"/>
      <p:regular r:id="rId18"/>
    </p:embeddedFont>
    <p:embeddedFont>
      <p:font typeface="Open Sans" panose="020B0606030504020204" pitchFamily="34" charset="0"/>
      <p:regular r:id="rId19"/>
      <p:bold r:id="rId20"/>
      <p:italic r:id="rId21"/>
      <p:boldItalic r:id="rId22"/>
    </p:embeddedFont>
    <p:embeddedFont>
      <p:font typeface="Open Sans bold" panose="020B070603080402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5"/>
            <p14:sldId id="2054"/>
            <p14:sldId id="1940"/>
            <p14:sldId id="1955"/>
            <p14:sldId id="1956"/>
            <p14:sldId id="1957"/>
            <p14:sldId id="2028"/>
            <p14:sldId id="2032"/>
            <p14:sldId id="2033"/>
            <p14:sldId id="2052"/>
            <p14:sldId id="2037"/>
            <p14:sldId id="2044"/>
            <p14:sldId id="20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autoAdjust="0"/>
    <p:restoredTop sz="96327" autoAdjust="0"/>
  </p:normalViewPr>
  <p:slideViewPr>
    <p:cSldViewPr snapToGrid="0" showGuides="1">
      <p:cViewPr varScale="1">
        <p:scale>
          <a:sx n="78" d="100"/>
          <a:sy n="78" d="100"/>
        </p:scale>
        <p:origin x="192" y="115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5/6/24</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5/6/24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4.xml"/><Relationship Id="rId4" Type="http://schemas.openxmlformats.org/officeDocument/2006/relationships/image" Target="../media/image51.emf"/></Relationships>
</file>

<file path=ppt/slides/_rels/slide11.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53.png"/><Relationship Id="rId7" Type="http://schemas.openxmlformats.org/officeDocument/2006/relationships/image" Target="../media/image45.emf"/><Relationship Id="rId12" Type="http://schemas.openxmlformats.org/officeDocument/2006/relationships/image" Target="../media/image49.emf"/><Relationship Id="rId2" Type="http://schemas.openxmlformats.org/officeDocument/2006/relationships/image" Target="../media/image52.emf"/><Relationship Id="rId1" Type="http://schemas.openxmlformats.org/officeDocument/2006/relationships/slideLayout" Target="../slideLayouts/slideLayout4.xml"/><Relationship Id="rId6" Type="http://schemas.openxmlformats.org/officeDocument/2006/relationships/image" Target="../media/image44.emf"/><Relationship Id="rId11" Type="http://schemas.openxmlformats.org/officeDocument/2006/relationships/image" Target="../media/image48.emf"/><Relationship Id="rId5" Type="http://schemas.openxmlformats.org/officeDocument/2006/relationships/image" Target="../media/image55.emf"/><Relationship Id="rId10" Type="http://schemas.openxmlformats.org/officeDocument/2006/relationships/image" Target="../media/image57.emf"/><Relationship Id="rId4" Type="http://schemas.openxmlformats.org/officeDocument/2006/relationships/image" Target="../media/image54.emf"/><Relationship Id="rId9" Type="http://schemas.openxmlformats.org/officeDocument/2006/relationships/image" Target="../media/image56.emf"/></Relationships>
</file>

<file path=ppt/slides/_rels/slide1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image" Target="../media/image60.emf"/></Relationships>
</file>

<file path=ppt/slides/_rels/slide13.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image" Target="../media/image63.emf"/><Relationship Id="rId1" Type="http://schemas.openxmlformats.org/officeDocument/2006/relationships/slideLayout" Target="../slideLayouts/slideLayout4.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1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emf"/></Relationships>
</file>

<file path=ppt/slides/_rels/slide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4.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6.emf"/><Relationship Id="rId18" Type="http://schemas.openxmlformats.org/officeDocument/2006/relationships/image" Target="../media/image39.png"/><Relationship Id="rId3" Type="http://schemas.openxmlformats.org/officeDocument/2006/relationships/image" Target="../media/image31.emf"/><Relationship Id="rId7" Type="http://schemas.openxmlformats.org/officeDocument/2006/relationships/image" Target="../media/image33.emf"/><Relationship Id="rId12" Type="http://schemas.openxmlformats.org/officeDocument/2006/relationships/oleObject" Target="../embeddings/oleObject6.bin"/><Relationship Id="rId17" Type="http://schemas.openxmlformats.org/officeDocument/2006/relationships/image" Target="../media/image38.emf"/><Relationship Id="rId2" Type="http://schemas.openxmlformats.org/officeDocument/2006/relationships/oleObject" Target="../embeddings/oleObject1.bin"/><Relationship Id="rId16" Type="http://schemas.openxmlformats.org/officeDocument/2006/relationships/oleObject" Target="../embeddings/oleObject8.bin"/><Relationship Id="rId1" Type="http://schemas.openxmlformats.org/officeDocument/2006/relationships/slideLayout" Target="../slideLayouts/slideLayout4.xml"/><Relationship Id="rId6" Type="http://schemas.openxmlformats.org/officeDocument/2006/relationships/oleObject" Target="../embeddings/oleObject3.bin"/><Relationship Id="rId11" Type="http://schemas.openxmlformats.org/officeDocument/2006/relationships/image" Target="../media/image35.emf"/><Relationship Id="rId5" Type="http://schemas.openxmlformats.org/officeDocument/2006/relationships/image" Target="../media/image32.emf"/><Relationship Id="rId15" Type="http://schemas.openxmlformats.org/officeDocument/2006/relationships/image" Target="../media/image37.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4.emf"/><Relationship Id="rId1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slideLayout" Target="../slideLayouts/slideLayout4.xml"/><Relationship Id="rId6" Type="http://schemas.openxmlformats.org/officeDocument/2006/relationships/image" Target="../media/image44.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Review:</a:t>
            </a:r>
            <a:br>
              <a:rPr lang="en-US" sz="3000" dirty="0"/>
            </a:br>
            <a:r>
              <a:rPr lang="en-US" sz="3000" dirty="0"/>
              <a:t>Discretization, low-Mach, </a:t>
            </a:r>
            <a:br>
              <a:rPr lang="en-US" sz="3000" dirty="0"/>
            </a:br>
            <a:r>
              <a:rPr lang="en-US" sz="3000" dirty="0"/>
              <a:t>splitting/stabilization, advection </a:t>
            </a:r>
            <a:br>
              <a:rPr lang="en-US" sz="3000" dirty="0"/>
            </a:br>
            <a:r>
              <a:rPr lang="en-US" sz="3000" dirty="0"/>
              <a:t>stabilization</a:t>
            </a:r>
            <a:endParaRPr lang="en-US" sz="2400" dirty="0"/>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Alternative View (Diagonal Dominance)</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Define Diagonal Dominance as:</a:t>
            </a:r>
          </a:p>
          <a:p>
            <a:endParaRPr lang="en-US" dirty="0"/>
          </a:p>
          <a:p>
            <a:endParaRPr lang="en-US" dirty="0"/>
          </a:p>
          <a:p>
            <a:r>
              <a:rPr lang="en-US" dirty="0"/>
              <a:t>For a monotonic operator and ease of solving the linear system, diagonal dominance is desired</a:t>
            </a:r>
          </a:p>
          <a:p>
            <a:endParaRPr lang="en-US" dirty="0"/>
          </a:p>
          <a:p>
            <a:r>
              <a:rPr lang="en-US" dirty="0"/>
              <a:t>In our advection/diffusion case, this is expressed as:</a:t>
            </a:r>
          </a:p>
          <a:p>
            <a:endParaRPr lang="en-US" dirty="0"/>
          </a:p>
          <a:p>
            <a:endParaRPr lang="en-US" dirty="0"/>
          </a:p>
          <a:p>
            <a:endParaRPr lang="en-US" dirty="0"/>
          </a:p>
          <a:p>
            <a:endParaRPr lang="en-US" dirty="0"/>
          </a:p>
          <a:p>
            <a:r>
              <a:rPr lang="en-US" dirty="0"/>
              <a:t>Which, again, is only ensured when the Peclet number is less than two</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199FB1FE-C59A-8556-CA7E-6F5176A9AF29}"/>
              </a:ext>
            </a:extLst>
          </p:cNvPr>
          <p:cNvPicPr>
            <a:picLocks noChangeAspect="1"/>
          </p:cNvPicPr>
          <p:nvPr/>
        </p:nvPicPr>
        <p:blipFill>
          <a:blip r:embed="rId2"/>
          <a:stretch>
            <a:fillRect/>
          </a:stretch>
        </p:blipFill>
        <p:spPr>
          <a:xfrm>
            <a:off x="4845050" y="1466399"/>
            <a:ext cx="1803400" cy="723900"/>
          </a:xfrm>
          <a:prstGeom prst="rect">
            <a:avLst/>
          </a:prstGeom>
        </p:spPr>
      </p:pic>
      <p:pic>
        <p:nvPicPr>
          <p:cNvPr id="13" name="Picture 12">
            <a:extLst>
              <a:ext uri="{FF2B5EF4-FFF2-40B4-BE49-F238E27FC236}">
                <a16:creationId xmlns:a16="http://schemas.microsoft.com/office/drawing/2014/main" id="{58AF8A06-3A6A-6323-99C7-29F463FED684}"/>
              </a:ext>
            </a:extLst>
          </p:cNvPr>
          <p:cNvPicPr>
            <a:picLocks noChangeAspect="1"/>
          </p:cNvPicPr>
          <p:nvPr/>
        </p:nvPicPr>
        <p:blipFill>
          <a:blip r:embed="rId3"/>
          <a:stretch>
            <a:fillRect/>
          </a:stretch>
        </p:blipFill>
        <p:spPr>
          <a:xfrm>
            <a:off x="3613150" y="4591501"/>
            <a:ext cx="4267200" cy="800100"/>
          </a:xfrm>
          <a:prstGeom prst="rect">
            <a:avLst/>
          </a:prstGeom>
        </p:spPr>
      </p:pic>
      <p:pic>
        <p:nvPicPr>
          <p:cNvPr id="6" name="Picture 5">
            <a:extLst>
              <a:ext uri="{FF2B5EF4-FFF2-40B4-BE49-F238E27FC236}">
                <a16:creationId xmlns:a16="http://schemas.microsoft.com/office/drawing/2014/main" id="{6FC6FF7A-6861-C790-C366-5C13AFE5A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7291" y="3167742"/>
            <a:ext cx="3442340" cy="2400301"/>
          </a:xfrm>
          <a:prstGeom prst="rect">
            <a:avLst/>
          </a:prstGeom>
        </p:spPr>
      </p:pic>
    </p:spTree>
    <p:extLst>
      <p:ext uri="{BB962C8B-B14F-4D97-AF65-F5344CB8AC3E}">
        <p14:creationId xmlns:p14="http://schemas.microsoft.com/office/powerpoint/2010/main" val="133714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EE3971-B2FA-774D-2863-B3201591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454" y="3635151"/>
            <a:ext cx="3466892" cy="2999524"/>
          </a:xfrm>
          <a:prstGeom prst="rect">
            <a:avLst/>
          </a:prstGeom>
        </p:spPr>
      </p:pic>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Resolved When Using First-order Upwind</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endParaRPr lang="en-US" dirty="0"/>
          </a:p>
          <a:p>
            <a:endParaRPr lang="en-US" dirty="0"/>
          </a:p>
          <a:p>
            <a:endParaRPr lang="en-US" dirty="0"/>
          </a:p>
          <a:p>
            <a:endParaRPr lang="en-US" dirty="0"/>
          </a:p>
          <a:p>
            <a:endParaRPr lang="en-US" dirty="0"/>
          </a:p>
          <a:p>
            <a:endParaRPr lang="en-US" dirty="0"/>
          </a:p>
          <a:p>
            <a:r>
              <a:rPr lang="en-US" dirty="0"/>
              <a:t>However, at what price?</a:t>
            </a:r>
          </a:p>
        </p:txBody>
      </p:sp>
      <p:pic>
        <p:nvPicPr>
          <p:cNvPr id="6" name="Picture 5">
            <a:extLst>
              <a:ext uri="{FF2B5EF4-FFF2-40B4-BE49-F238E27FC236}">
                <a16:creationId xmlns:a16="http://schemas.microsoft.com/office/drawing/2014/main" id="{CD0ACA1F-1893-4372-3132-4762401D4477}"/>
              </a:ext>
            </a:extLst>
          </p:cNvPr>
          <p:cNvPicPr>
            <a:picLocks noChangeAspect="1"/>
          </p:cNvPicPr>
          <p:nvPr/>
        </p:nvPicPr>
        <p:blipFill rotWithShape="1">
          <a:blip r:embed="rId3">
            <a:extLst>
              <a:ext uri="{28A0092B-C50C-407E-A947-70E740481C1C}">
                <a14:useLocalDpi xmlns:a14="http://schemas.microsoft.com/office/drawing/2010/main" val="0"/>
              </a:ext>
            </a:extLst>
          </a:blip>
          <a:srcRect r="29849"/>
          <a:stretch/>
        </p:blipFill>
        <p:spPr>
          <a:xfrm>
            <a:off x="8899324" y="3893296"/>
            <a:ext cx="1206500" cy="1154349"/>
          </a:xfrm>
          <a:prstGeom prst="rect">
            <a:avLst/>
          </a:prstGeom>
        </p:spPr>
      </p:pic>
      <p:pic>
        <p:nvPicPr>
          <p:cNvPr id="9" name="Picture 8">
            <a:extLst>
              <a:ext uri="{FF2B5EF4-FFF2-40B4-BE49-F238E27FC236}">
                <a16:creationId xmlns:a16="http://schemas.microsoft.com/office/drawing/2014/main" id="{43A09501-350E-7CD7-F1CA-0D91D6527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4176926"/>
            <a:ext cx="4275118" cy="2286000"/>
          </a:xfrm>
          <a:prstGeom prst="rect">
            <a:avLst/>
          </a:prstGeom>
        </p:spPr>
      </p:pic>
      <p:sp>
        <p:nvSpPr>
          <p:cNvPr id="10" name="TextBox 9">
            <a:extLst>
              <a:ext uri="{FF2B5EF4-FFF2-40B4-BE49-F238E27FC236}">
                <a16:creationId xmlns:a16="http://schemas.microsoft.com/office/drawing/2014/main" id="{FE72D602-60D4-D0BF-4E42-E0549A7851F0}"/>
              </a:ext>
            </a:extLst>
          </p:cNvPr>
          <p:cNvSpPr txBox="1"/>
          <p:nvPr/>
        </p:nvSpPr>
        <p:spPr>
          <a:xfrm>
            <a:off x="970792" y="6167716"/>
            <a:ext cx="0" cy="0"/>
          </a:xfrm>
          <a:prstGeom prst="rect">
            <a:avLst/>
          </a:prstGeom>
        </p:spPr>
        <p:txBody>
          <a:bodyPr vert="horz" wrap="none" lIns="91440" tIns="45720" rIns="91440" bIns="45720" rtlCol="0">
            <a:noAutofit/>
          </a:bodyPr>
          <a:lstStyle/>
          <a:p>
            <a:pPr algn="l"/>
            <a:r>
              <a:rPr lang="en-US" dirty="0"/>
              <a:t>First-order, upwind (FOUPW)</a:t>
            </a:r>
          </a:p>
        </p:txBody>
      </p:sp>
      <p:sp>
        <p:nvSpPr>
          <p:cNvPr id="11" name="TextBox 10">
            <a:extLst>
              <a:ext uri="{FF2B5EF4-FFF2-40B4-BE49-F238E27FC236}">
                <a16:creationId xmlns:a16="http://schemas.microsoft.com/office/drawing/2014/main" id="{80517283-7A26-2BD9-DD4C-6F4DBC4EE99A}"/>
              </a:ext>
            </a:extLst>
          </p:cNvPr>
          <p:cNvSpPr txBox="1"/>
          <p:nvPr/>
        </p:nvSpPr>
        <p:spPr>
          <a:xfrm>
            <a:off x="408214" y="6498771"/>
            <a:ext cx="0" cy="0"/>
          </a:xfrm>
          <a:prstGeom prst="rect">
            <a:avLst/>
          </a:prstGeom>
        </p:spPr>
        <p:txBody>
          <a:bodyPr vert="horz" wrap="none" lIns="91440" tIns="45720" rIns="91440" bIns="45720" rtlCol="0">
            <a:noAutofit/>
          </a:bodyPr>
          <a:lstStyle/>
          <a:p>
            <a:pPr algn="l"/>
            <a:r>
              <a:rPr lang="en-US" dirty="0"/>
              <a:t>Volume-of-fluid example (Domino and Horne, Renew. Ener. 2022)</a:t>
            </a:r>
          </a:p>
        </p:txBody>
      </p:sp>
      <p:pic>
        <p:nvPicPr>
          <p:cNvPr id="15" name="Picture 14">
            <a:extLst>
              <a:ext uri="{FF2B5EF4-FFF2-40B4-BE49-F238E27FC236}">
                <a16:creationId xmlns:a16="http://schemas.microsoft.com/office/drawing/2014/main" id="{C4D1A3E9-DCA9-0C1F-D04B-6CA4160BE903}"/>
              </a:ext>
            </a:extLst>
          </p:cNvPr>
          <p:cNvPicPr>
            <a:picLocks noChangeAspect="1"/>
          </p:cNvPicPr>
          <p:nvPr/>
        </p:nvPicPr>
        <p:blipFill>
          <a:blip r:embed="rId5"/>
          <a:stretch>
            <a:fillRect/>
          </a:stretch>
        </p:blipFill>
        <p:spPr>
          <a:xfrm>
            <a:off x="641838" y="2245320"/>
            <a:ext cx="5562600" cy="1016000"/>
          </a:xfrm>
          <a:prstGeom prst="rect">
            <a:avLst/>
          </a:prstGeom>
        </p:spPr>
      </p:pic>
      <p:pic>
        <p:nvPicPr>
          <p:cNvPr id="16" name="Picture 15">
            <a:extLst>
              <a:ext uri="{FF2B5EF4-FFF2-40B4-BE49-F238E27FC236}">
                <a16:creationId xmlns:a16="http://schemas.microsoft.com/office/drawing/2014/main" id="{5D5392E8-B56C-A10E-5342-DA485DFD2FAD}"/>
              </a:ext>
            </a:extLst>
          </p:cNvPr>
          <p:cNvPicPr>
            <a:picLocks noChangeAspect="1"/>
          </p:cNvPicPr>
          <p:nvPr/>
        </p:nvPicPr>
        <p:blipFill>
          <a:blip r:embed="rId6"/>
          <a:stretch>
            <a:fillRect/>
          </a:stretch>
        </p:blipFill>
        <p:spPr>
          <a:xfrm>
            <a:off x="815634" y="3390027"/>
            <a:ext cx="2984500" cy="292100"/>
          </a:xfrm>
          <a:prstGeom prst="rect">
            <a:avLst/>
          </a:prstGeom>
        </p:spPr>
      </p:pic>
      <p:pic>
        <p:nvPicPr>
          <p:cNvPr id="17" name="Picture 16">
            <a:extLst>
              <a:ext uri="{FF2B5EF4-FFF2-40B4-BE49-F238E27FC236}">
                <a16:creationId xmlns:a16="http://schemas.microsoft.com/office/drawing/2014/main" id="{41621A68-6A8D-D7C1-0187-B72930554393}"/>
              </a:ext>
            </a:extLst>
          </p:cNvPr>
          <p:cNvPicPr>
            <a:picLocks noChangeAspect="1"/>
          </p:cNvPicPr>
          <p:nvPr/>
        </p:nvPicPr>
        <p:blipFill>
          <a:blip r:embed="rId7"/>
          <a:stretch>
            <a:fillRect/>
          </a:stretch>
        </p:blipFill>
        <p:spPr>
          <a:xfrm>
            <a:off x="4252103" y="3286643"/>
            <a:ext cx="1206500" cy="584200"/>
          </a:xfrm>
          <a:prstGeom prst="rect">
            <a:avLst/>
          </a:prstGeom>
        </p:spPr>
      </p:pic>
      <p:pic>
        <p:nvPicPr>
          <p:cNvPr id="18" name="Picture 17">
            <a:extLst>
              <a:ext uri="{FF2B5EF4-FFF2-40B4-BE49-F238E27FC236}">
                <a16:creationId xmlns:a16="http://schemas.microsoft.com/office/drawing/2014/main" id="{D29728CA-D3FC-F37C-BE98-E4C3DD27C4EB}"/>
              </a:ext>
            </a:extLst>
          </p:cNvPr>
          <p:cNvPicPr>
            <a:picLocks noChangeAspect="1"/>
          </p:cNvPicPr>
          <p:nvPr/>
        </p:nvPicPr>
        <p:blipFill>
          <a:blip r:embed="rId8"/>
          <a:stretch>
            <a:fillRect/>
          </a:stretch>
        </p:blipFill>
        <p:spPr>
          <a:xfrm>
            <a:off x="9461046" y="2193407"/>
            <a:ext cx="2616200" cy="304800"/>
          </a:xfrm>
          <a:prstGeom prst="rect">
            <a:avLst/>
          </a:prstGeom>
        </p:spPr>
      </p:pic>
      <p:sp>
        <p:nvSpPr>
          <p:cNvPr id="19" name="TextBox 18">
            <a:extLst>
              <a:ext uri="{FF2B5EF4-FFF2-40B4-BE49-F238E27FC236}">
                <a16:creationId xmlns:a16="http://schemas.microsoft.com/office/drawing/2014/main" id="{4F99EC45-0CA1-B55A-3808-716032C5CA26}"/>
              </a:ext>
            </a:extLst>
          </p:cNvPr>
          <p:cNvSpPr txBox="1"/>
          <p:nvPr/>
        </p:nvSpPr>
        <p:spPr>
          <a:xfrm>
            <a:off x="9470569" y="1796133"/>
            <a:ext cx="0" cy="0"/>
          </a:xfrm>
          <a:prstGeom prst="rect">
            <a:avLst/>
          </a:prstGeom>
        </p:spPr>
        <p:txBody>
          <a:bodyPr vert="horz" wrap="none" lIns="91440" tIns="45720" rIns="91440" bIns="45720" rtlCol="0">
            <a:noAutofit/>
          </a:bodyPr>
          <a:lstStyle/>
          <a:p>
            <a:pPr algn="l"/>
            <a:r>
              <a:rPr lang="en-US" dirty="0"/>
              <a:t>Positive for all Pe</a:t>
            </a:r>
          </a:p>
        </p:txBody>
      </p:sp>
      <p:pic>
        <p:nvPicPr>
          <p:cNvPr id="21" name="Picture 20">
            <a:extLst>
              <a:ext uri="{FF2B5EF4-FFF2-40B4-BE49-F238E27FC236}">
                <a16:creationId xmlns:a16="http://schemas.microsoft.com/office/drawing/2014/main" id="{0D4E3C3A-3C1D-97AD-AEF1-E8C359399C00}"/>
              </a:ext>
            </a:extLst>
          </p:cNvPr>
          <p:cNvPicPr>
            <a:picLocks noChangeAspect="1"/>
          </p:cNvPicPr>
          <p:nvPr/>
        </p:nvPicPr>
        <p:blipFill>
          <a:blip r:embed="rId9"/>
          <a:stretch>
            <a:fillRect/>
          </a:stretch>
        </p:blipFill>
        <p:spPr>
          <a:xfrm>
            <a:off x="9461046" y="2693685"/>
            <a:ext cx="1460500" cy="584200"/>
          </a:xfrm>
          <a:prstGeom prst="rect">
            <a:avLst/>
          </a:prstGeom>
        </p:spPr>
      </p:pic>
      <p:pic>
        <p:nvPicPr>
          <p:cNvPr id="22" name="Picture 21">
            <a:extLst>
              <a:ext uri="{FF2B5EF4-FFF2-40B4-BE49-F238E27FC236}">
                <a16:creationId xmlns:a16="http://schemas.microsoft.com/office/drawing/2014/main" id="{FDA034E3-DDEC-2B9D-2796-60F1983875CD}"/>
              </a:ext>
            </a:extLst>
          </p:cNvPr>
          <p:cNvPicPr>
            <a:picLocks noChangeAspect="1"/>
          </p:cNvPicPr>
          <p:nvPr/>
        </p:nvPicPr>
        <p:blipFill>
          <a:blip r:embed="rId10"/>
          <a:stretch>
            <a:fillRect/>
          </a:stretch>
        </p:blipFill>
        <p:spPr>
          <a:xfrm>
            <a:off x="9461046" y="1217786"/>
            <a:ext cx="2565400" cy="584200"/>
          </a:xfrm>
          <a:prstGeom prst="rect">
            <a:avLst/>
          </a:prstGeom>
        </p:spPr>
      </p:pic>
      <p:pic>
        <p:nvPicPr>
          <p:cNvPr id="23" name="Picture 22">
            <a:extLst>
              <a:ext uri="{FF2B5EF4-FFF2-40B4-BE49-F238E27FC236}">
                <a16:creationId xmlns:a16="http://schemas.microsoft.com/office/drawing/2014/main" id="{9721136A-13ED-C698-25EF-61F4FC311C72}"/>
              </a:ext>
            </a:extLst>
          </p:cNvPr>
          <p:cNvPicPr>
            <a:picLocks noChangeAspect="1"/>
          </p:cNvPicPr>
          <p:nvPr/>
        </p:nvPicPr>
        <p:blipFill>
          <a:blip r:embed="rId11"/>
          <a:stretch>
            <a:fillRect/>
          </a:stretch>
        </p:blipFill>
        <p:spPr>
          <a:xfrm>
            <a:off x="610506" y="1218289"/>
            <a:ext cx="3492500" cy="698500"/>
          </a:xfrm>
          <a:prstGeom prst="rect">
            <a:avLst/>
          </a:prstGeom>
        </p:spPr>
      </p:pic>
      <p:cxnSp>
        <p:nvCxnSpPr>
          <p:cNvPr id="24" name="Straight Arrow Connector 23">
            <a:extLst>
              <a:ext uri="{FF2B5EF4-FFF2-40B4-BE49-F238E27FC236}">
                <a16:creationId xmlns:a16="http://schemas.microsoft.com/office/drawing/2014/main" id="{3B380113-B185-CE91-DFDB-DA28C77D0D6C}"/>
              </a:ext>
            </a:extLst>
          </p:cNvPr>
          <p:cNvCxnSpPr>
            <a:cxnSpLocks/>
          </p:cNvCxnSpPr>
          <p:nvPr/>
        </p:nvCxnSpPr>
        <p:spPr>
          <a:xfrm>
            <a:off x="4790165" y="1417994"/>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DA7BD59-CD03-9EA1-8DBB-821578B6690A}"/>
              </a:ext>
            </a:extLst>
          </p:cNvPr>
          <p:cNvSpPr txBox="1"/>
          <p:nvPr/>
        </p:nvSpPr>
        <p:spPr>
          <a:xfrm>
            <a:off x="4784270" y="1045028"/>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26" name="Straight Connector 25">
            <a:extLst>
              <a:ext uri="{FF2B5EF4-FFF2-40B4-BE49-F238E27FC236}">
                <a16:creationId xmlns:a16="http://schemas.microsoft.com/office/drawing/2014/main" id="{21633167-343C-4A1E-2802-DCEB8DFF4989}"/>
              </a:ext>
            </a:extLst>
          </p:cNvPr>
          <p:cNvCxnSpPr>
            <a:cxnSpLocks/>
            <a:stCxn id="27" idx="2"/>
            <a:endCxn id="28" idx="2"/>
          </p:cNvCxnSpPr>
          <p:nvPr/>
        </p:nvCxnSpPr>
        <p:spPr>
          <a:xfrm>
            <a:off x="4385520" y="1798441"/>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53FE96F-6B8F-7C2E-32B9-E8C678C86F20}"/>
              </a:ext>
            </a:extLst>
          </p:cNvPr>
          <p:cNvSpPr/>
          <p:nvPr/>
        </p:nvSpPr>
        <p:spPr>
          <a:xfrm>
            <a:off x="4385520"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7D4EDBD-7C9F-F0FA-8D86-043C2F83D5E1}"/>
              </a:ext>
            </a:extLst>
          </p:cNvPr>
          <p:cNvSpPr/>
          <p:nvPr/>
        </p:nvSpPr>
        <p:spPr>
          <a:xfrm>
            <a:off x="9055493"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5437E99-7024-BFEB-ACE8-371B6AD92175}"/>
              </a:ext>
            </a:extLst>
          </p:cNvPr>
          <p:cNvSpPr/>
          <p:nvPr/>
        </p:nvSpPr>
        <p:spPr>
          <a:xfrm>
            <a:off x="6720506"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A0A10E16-1A7B-2460-DC32-BB2FC4B468AF}"/>
              </a:ext>
            </a:extLst>
          </p:cNvPr>
          <p:cNvSpPr/>
          <p:nvPr/>
        </p:nvSpPr>
        <p:spPr>
          <a:xfrm>
            <a:off x="794179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205729F8-BC13-EB47-9A47-18EB851F178C}"/>
              </a:ext>
            </a:extLst>
          </p:cNvPr>
          <p:cNvSpPr/>
          <p:nvPr/>
        </p:nvSpPr>
        <p:spPr>
          <a:xfrm>
            <a:off x="559436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D9177B8-EB46-E222-7FE7-E96CBBFDF8F7}"/>
              </a:ext>
            </a:extLst>
          </p:cNvPr>
          <p:cNvSpPr txBox="1"/>
          <p:nvPr/>
        </p:nvSpPr>
        <p:spPr>
          <a:xfrm>
            <a:off x="4298627" y="1354943"/>
            <a:ext cx="442750" cy="369332"/>
          </a:xfrm>
          <a:prstGeom prst="rect">
            <a:avLst/>
          </a:prstGeom>
          <a:noFill/>
        </p:spPr>
        <p:txBody>
          <a:bodyPr wrap="none" rtlCol="0">
            <a:spAutoFit/>
          </a:bodyPr>
          <a:lstStyle/>
          <a:p>
            <a:r>
              <a:rPr lang="en-US" dirty="0"/>
              <a:t>i-1</a:t>
            </a:r>
          </a:p>
        </p:txBody>
      </p:sp>
      <p:sp>
        <p:nvSpPr>
          <p:cNvPr id="33" name="TextBox 32">
            <a:extLst>
              <a:ext uri="{FF2B5EF4-FFF2-40B4-BE49-F238E27FC236}">
                <a16:creationId xmlns:a16="http://schemas.microsoft.com/office/drawing/2014/main" id="{EAA393A7-B3A5-6569-EC7B-395275107B0C}"/>
              </a:ext>
            </a:extLst>
          </p:cNvPr>
          <p:cNvSpPr txBox="1"/>
          <p:nvPr/>
        </p:nvSpPr>
        <p:spPr>
          <a:xfrm>
            <a:off x="6688020" y="1354943"/>
            <a:ext cx="237566" cy="369332"/>
          </a:xfrm>
          <a:prstGeom prst="rect">
            <a:avLst/>
          </a:prstGeom>
          <a:noFill/>
        </p:spPr>
        <p:txBody>
          <a:bodyPr wrap="none" rtlCol="0">
            <a:spAutoFit/>
          </a:bodyPr>
          <a:lstStyle/>
          <a:p>
            <a:r>
              <a:rPr lang="en-US" dirty="0"/>
              <a:t>i</a:t>
            </a:r>
          </a:p>
        </p:txBody>
      </p:sp>
      <p:sp>
        <p:nvSpPr>
          <p:cNvPr id="34" name="TextBox 33">
            <a:extLst>
              <a:ext uri="{FF2B5EF4-FFF2-40B4-BE49-F238E27FC236}">
                <a16:creationId xmlns:a16="http://schemas.microsoft.com/office/drawing/2014/main" id="{58AB8739-4EAE-6944-FBAF-EE095D605FA9}"/>
              </a:ext>
            </a:extLst>
          </p:cNvPr>
          <p:cNvSpPr txBox="1"/>
          <p:nvPr/>
        </p:nvSpPr>
        <p:spPr>
          <a:xfrm>
            <a:off x="8870627" y="1334374"/>
            <a:ext cx="500458" cy="369332"/>
          </a:xfrm>
          <a:prstGeom prst="rect">
            <a:avLst/>
          </a:prstGeom>
          <a:noFill/>
        </p:spPr>
        <p:txBody>
          <a:bodyPr wrap="none" rtlCol="0">
            <a:spAutoFit/>
          </a:bodyPr>
          <a:lstStyle/>
          <a:p>
            <a:r>
              <a:rPr lang="en-US" dirty="0"/>
              <a:t>i+1</a:t>
            </a:r>
          </a:p>
        </p:txBody>
      </p:sp>
      <p:sp>
        <p:nvSpPr>
          <p:cNvPr id="35" name="TextBox 34">
            <a:extLst>
              <a:ext uri="{FF2B5EF4-FFF2-40B4-BE49-F238E27FC236}">
                <a16:creationId xmlns:a16="http://schemas.microsoft.com/office/drawing/2014/main" id="{02DC1801-AA6A-00B4-E51E-01138F26F965}"/>
              </a:ext>
            </a:extLst>
          </p:cNvPr>
          <p:cNvSpPr txBox="1"/>
          <p:nvPr/>
        </p:nvSpPr>
        <p:spPr>
          <a:xfrm>
            <a:off x="5747652" y="3902526"/>
            <a:ext cx="0" cy="0"/>
          </a:xfrm>
          <a:prstGeom prst="rect">
            <a:avLst/>
          </a:prstGeom>
        </p:spPr>
        <p:txBody>
          <a:bodyPr vert="horz" wrap="none" lIns="91440" tIns="45720" rIns="91440" bIns="45720" rtlCol="0">
            <a:noAutofit/>
          </a:bodyPr>
          <a:lstStyle/>
          <a:p>
            <a:pPr algn="l"/>
            <a:r>
              <a:rPr lang="en-US" dirty="0"/>
              <a:t>Fully bounded with </a:t>
            </a:r>
          </a:p>
          <a:p>
            <a:pPr algn="l"/>
            <a:r>
              <a:rPr lang="en-US" dirty="0"/>
              <a:t>diagonal dominance</a:t>
            </a:r>
          </a:p>
        </p:txBody>
      </p:sp>
      <p:pic>
        <p:nvPicPr>
          <p:cNvPr id="36" name="Picture 35">
            <a:extLst>
              <a:ext uri="{FF2B5EF4-FFF2-40B4-BE49-F238E27FC236}">
                <a16:creationId xmlns:a16="http://schemas.microsoft.com/office/drawing/2014/main" id="{F3CDDAB0-51FA-BCBE-A1B2-85B1D64336FF}"/>
              </a:ext>
            </a:extLst>
          </p:cNvPr>
          <p:cNvPicPr>
            <a:picLocks noChangeAspect="1"/>
          </p:cNvPicPr>
          <p:nvPr/>
        </p:nvPicPr>
        <p:blipFill>
          <a:blip r:embed="rId12"/>
          <a:stretch>
            <a:fillRect/>
          </a:stretch>
        </p:blipFill>
        <p:spPr>
          <a:xfrm>
            <a:off x="5727176" y="4672272"/>
            <a:ext cx="1803400" cy="723900"/>
          </a:xfrm>
          <a:prstGeom prst="rect">
            <a:avLst/>
          </a:prstGeom>
        </p:spPr>
      </p:pic>
    </p:spTree>
    <p:extLst>
      <p:ext uri="{BB962C8B-B14F-4D97-AF65-F5344CB8AC3E}">
        <p14:creationId xmlns:p14="http://schemas.microsoft.com/office/powerpoint/2010/main" val="167860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General Kappa-Method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206343" cy="5187043"/>
          </a:xfrm>
        </p:spPr>
        <p:txBody>
          <a:bodyPr/>
          <a:lstStyle/>
          <a:p>
            <a:r>
              <a:rPr lang="en-US" dirty="0"/>
              <a:t>For the edge defined by the </a:t>
            </a:r>
            <a:r>
              <a:rPr lang="en-US" dirty="0" err="1"/>
              <a:t>i</a:t>
            </a:r>
            <a:r>
              <a:rPr lang="en-US" dirty="0"/>
              <a:t> and i+1 node, define a Left and Right state: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t>
            </a:r>
            <a:r>
              <a:rPr lang="en-US" dirty="0">
                <a:latin typeface="Symbol" pitchFamily="2" charset="2"/>
              </a:rPr>
              <a:t>k</a:t>
            </a:r>
            <a:r>
              <a:rPr lang="en-US" dirty="0"/>
              <a:t> = +1, we simply revert to CDS</a:t>
            </a:r>
          </a:p>
          <a:p>
            <a:pPr marL="342900" indent="-342900">
              <a:buFont typeface="Arial" panose="020B0604020202020204" pitchFamily="34" charset="0"/>
              <a:buChar char="•"/>
            </a:pPr>
            <a:r>
              <a:rPr lang="en-US" dirty="0"/>
              <a:t>For </a:t>
            </a:r>
            <a:r>
              <a:rPr lang="en-US" dirty="0">
                <a:latin typeface="Symbol" pitchFamily="2" charset="2"/>
              </a:rPr>
              <a:t>k</a:t>
            </a:r>
            <a:r>
              <a:rPr lang="en-US" dirty="0"/>
              <a:t> = -1, Second-order upwind</a:t>
            </a:r>
          </a:p>
          <a:p>
            <a:pPr marL="342900" indent="-342900">
              <a:buFont typeface="Arial" panose="020B0604020202020204" pitchFamily="34" charset="0"/>
              <a:buChar char="•"/>
            </a:pPr>
            <a:r>
              <a:rPr lang="en-US" dirty="0"/>
              <a:t>For </a:t>
            </a:r>
            <a:r>
              <a:rPr lang="en-US" dirty="0">
                <a:latin typeface="Symbol" pitchFamily="2" charset="2"/>
              </a:rPr>
              <a:t>k</a:t>
            </a:r>
            <a:r>
              <a:rPr lang="en-US" dirty="0"/>
              <a:t> = 2/3, QUICK (Leonard, “</a:t>
            </a:r>
            <a:r>
              <a:rPr lang="en-US" dirty="0">
                <a:effectLst/>
              </a:rPr>
              <a:t>A stable and accurate convective modelling procedure based on quadratic up-stream interpolation”, </a:t>
            </a:r>
            <a:r>
              <a:rPr lang="en-US" dirty="0" err="1">
                <a:effectLst/>
              </a:rPr>
              <a:t>Comput</a:t>
            </a:r>
            <a:r>
              <a:rPr lang="en-US" dirty="0">
                <a:effectLst/>
              </a:rPr>
              <a:t>. Methods Appl. Mech. Eng. 19 (1979) 59–98.</a:t>
            </a:r>
            <a:r>
              <a:rPr lang="en-US" dirty="0"/>
              <a:t>)</a:t>
            </a:r>
          </a:p>
        </p:txBody>
      </p:sp>
      <p:pic>
        <p:nvPicPr>
          <p:cNvPr id="5" name="Picture 4">
            <a:extLst>
              <a:ext uri="{FF2B5EF4-FFF2-40B4-BE49-F238E27FC236}">
                <a16:creationId xmlns:a16="http://schemas.microsoft.com/office/drawing/2014/main" id="{C4C5A8C2-FC67-7F4C-C962-5324421CFEF9}"/>
              </a:ext>
            </a:extLst>
          </p:cNvPr>
          <p:cNvPicPr>
            <a:picLocks noChangeAspect="1"/>
          </p:cNvPicPr>
          <p:nvPr/>
        </p:nvPicPr>
        <p:blipFill>
          <a:blip r:embed="rId3"/>
          <a:stretch>
            <a:fillRect/>
          </a:stretch>
        </p:blipFill>
        <p:spPr>
          <a:xfrm>
            <a:off x="139369" y="2199725"/>
            <a:ext cx="7480300" cy="1244600"/>
          </a:xfrm>
          <a:prstGeom prst="rect">
            <a:avLst/>
          </a:prstGeom>
        </p:spPr>
      </p:pic>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4"/>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5"/>
          <a:stretch>
            <a:fillRect/>
          </a:stretch>
        </p:blipFill>
        <p:spPr>
          <a:xfrm>
            <a:off x="10392089" y="2574190"/>
            <a:ext cx="457200" cy="355600"/>
          </a:xfrm>
          <a:prstGeom prst="rect">
            <a:avLst/>
          </a:prstGeom>
        </p:spPr>
      </p:pic>
      <p:pic>
        <p:nvPicPr>
          <p:cNvPr id="7" name="Picture 6">
            <a:extLst>
              <a:ext uri="{FF2B5EF4-FFF2-40B4-BE49-F238E27FC236}">
                <a16:creationId xmlns:a16="http://schemas.microsoft.com/office/drawing/2014/main" id="{578F399C-979D-3672-416B-C1D5A62730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8494" y="4230645"/>
            <a:ext cx="3999617" cy="2205020"/>
          </a:xfrm>
          <a:prstGeom prst="rect">
            <a:avLst/>
          </a:prstGeom>
        </p:spPr>
      </p:pic>
      <p:sp>
        <p:nvSpPr>
          <p:cNvPr id="12" name="TextBox 11">
            <a:extLst>
              <a:ext uri="{FF2B5EF4-FFF2-40B4-BE49-F238E27FC236}">
                <a16:creationId xmlns:a16="http://schemas.microsoft.com/office/drawing/2014/main" id="{9990D97D-5FD8-7C84-49B4-26C43D250B82}"/>
              </a:ext>
            </a:extLst>
          </p:cNvPr>
          <p:cNvSpPr txBox="1"/>
          <p:nvPr/>
        </p:nvSpPr>
        <p:spPr>
          <a:xfrm>
            <a:off x="7174526" y="6459417"/>
            <a:ext cx="0" cy="0"/>
          </a:xfrm>
          <a:prstGeom prst="rect">
            <a:avLst/>
          </a:prstGeom>
        </p:spPr>
        <p:txBody>
          <a:bodyPr vert="horz" wrap="none" lIns="91440" tIns="45720" rIns="91440" bIns="45720" rtlCol="0">
            <a:noAutofit/>
          </a:bodyPr>
          <a:lstStyle/>
          <a:p>
            <a:pPr algn="l"/>
            <a:r>
              <a:rPr lang="en-US" dirty="0"/>
              <a:t>Quadratic basis (three-points required)</a:t>
            </a:r>
          </a:p>
        </p:txBody>
      </p:sp>
    </p:spTree>
    <p:extLst>
      <p:ext uri="{BB962C8B-B14F-4D97-AF65-F5344CB8AC3E}">
        <p14:creationId xmlns:p14="http://schemas.microsoft.com/office/powerpoint/2010/main" val="293915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AA61-E02C-51E8-B409-5F4CDF0B954F}"/>
              </a:ext>
            </a:extLst>
          </p:cNvPr>
          <p:cNvSpPr>
            <a:spLocks noGrp="1"/>
          </p:cNvSpPr>
          <p:nvPr>
            <p:ph type="title"/>
          </p:nvPr>
        </p:nvSpPr>
        <p:spPr/>
        <p:txBody>
          <a:bodyPr>
            <a:normAutofit fontScale="90000"/>
          </a:bodyPr>
          <a:lstStyle/>
          <a:p>
            <a:r>
              <a:rPr lang="en-US" dirty="0"/>
              <a:t>Classic Flux Limiters</a:t>
            </a:r>
            <a:br>
              <a:rPr lang="en-US" dirty="0"/>
            </a:br>
            <a:r>
              <a:rPr lang="en-US" sz="1800" dirty="0"/>
              <a:t>Van Leer, B. (1974), "Towards the ultimate conservative difference scheme II. Monotonicity and conservation combined in a second order scheme", J. </a:t>
            </a:r>
            <a:r>
              <a:rPr lang="en-US" sz="1800" dirty="0" err="1"/>
              <a:t>Comput</a:t>
            </a:r>
            <a:r>
              <a:rPr lang="en-US" sz="1800" dirty="0"/>
              <a:t>. Phys., </a:t>
            </a:r>
            <a:r>
              <a:rPr lang="en-US" sz="1800" b="1" dirty="0"/>
              <a:t>14</a:t>
            </a:r>
            <a:r>
              <a:rPr lang="en-US" sz="1800" dirty="0"/>
              <a:t> (4): 361–370</a:t>
            </a:r>
          </a:p>
        </p:txBody>
      </p:sp>
      <p:sp>
        <p:nvSpPr>
          <p:cNvPr id="3" name="Slide Number Placeholder 2">
            <a:extLst>
              <a:ext uri="{FF2B5EF4-FFF2-40B4-BE49-F238E27FC236}">
                <a16:creationId xmlns:a16="http://schemas.microsoft.com/office/drawing/2014/main" id="{1D20010B-41FC-6259-296A-47C2A0E947E9}"/>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A9F3BBA-B099-BD16-F92F-D4FB9DF52231}"/>
              </a:ext>
            </a:extLst>
          </p:cNvPr>
          <p:cNvSpPr>
            <a:spLocks noGrp="1"/>
          </p:cNvSpPr>
          <p:nvPr>
            <p:ph sz="quarter" idx="11"/>
          </p:nvPr>
        </p:nvSpPr>
        <p:spPr/>
        <p:txBody>
          <a:bodyPr/>
          <a:lstStyle/>
          <a:p>
            <a:pPr marL="342900" indent="-342900">
              <a:buFont typeface="Arial" panose="020B0604020202020204" pitchFamily="34" charset="0"/>
              <a:buChar char="•"/>
            </a:pPr>
            <a:r>
              <a:rPr lang="en-US" dirty="0"/>
              <a:t>Consider our standard three-point stencil obtained by iterating edge 1 and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 the above stencil, we are stressing that when iterating edge 2, we do not have information easily obtain for edge 1 (shown above as a dashed line); (speaking from an unstructured perspective)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Above, the “LOW” and ”HIGH” are any operators that you select, e.g.,</a:t>
            </a:r>
          </a:p>
          <a:p>
            <a:endParaRPr lang="en-US" dirty="0"/>
          </a:p>
        </p:txBody>
      </p:sp>
      <p:sp>
        <p:nvSpPr>
          <p:cNvPr id="20" name="TextBox 19">
            <a:extLst>
              <a:ext uri="{FF2B5EF4-FFF2-40B4-BE49-F238E27FC236}">
                <a16:creationId xmlns:a16="http://schemas.microsoft.com/office/drawing/2014/main" id="{D388C01A-1D4B-C218-5963-B4895568D682}"/>
              </a:ext>
            </a:extLst>
          </p:cNvPr>
          <p:cNvSpPr txBox="1"/>
          <p:nvPr/>
        </p:nvSpPr>
        <p:spPr>
          <a:xfrm>
            <a:off x="1837776" y="1732460"/>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pic>
        <p:nvPicPr>
          <p:cNvPr id="21" name="Picture 20">
            <a:extLst>
              <a:ext uri="{FF2B5EF4-FFF2-40B4-BE49-F238E27FC236}">
                <a16:creationId xmlns:a16="http://schemas.microsoft.com/office/drawing/2014/main" id="{9E6EACD4-8248-1B11-D420-EDB5CACE04C9}"/>
              </a:ext>
            </a:extLst>
          </p:cNvPr>
          <p:cNvPicPr>
            <a:picLocks noChangeAspect="1"/>
          </p:cNvPicPr>
          <p:nvPr/>
        </p:nvPicPr>
        <p:blipFill>
          <a:blip r:embed="rId2"/>
          <a:stretch>
            <a:fillRect/>
          </a:stretch>
        </p:blipFill>
        <p:spPr>
          <a:xfrm>
            <a:off x="2226024" y="3992101"/>
            <a:ext cx="5295900" cy="508000"/>
          </a:xfrm>
          <a:prstGeom prst="rect">
            <a:avLst/>
          </a:prstGeom>
        </p:spPr>
      </p:pic>
      <p:pic>
        <p:nvPicPr>
          <p:cNvPr id="22" name="Picture 21">
            <a:extLst>
              <a:ext uri="{FF2B5EF4-FFF2-40B4-BE49-F238E27FC236}">
                <a16:creationId xmlns:a16="http://schemas.microsoft.com/office/drawing/2014/main" id="{391D691E-6597-9ABB-7EA7-52C3B77C3D0D}"/>
              </a:ext>
            </a:extLst>
          </p:cNvPr>
          <p:cNvPicPr>
            <a:picLocks noChangeAspect="1"/>
          </p:cNvPicPr>
          <p:nvPr/>
        </p:nvPicPr>
        <p:blipFill>
          <a:blip r:embed="rId3"/>
          <a:stretch>
            <a:fillRect/>
          </a:stretch>
        </p:blipFill>
        <p:spPr>
          <a:xfrm>
            <a:off x="980061" y="5231029"/>
            <a:ext cx="1346200" cy="419100"/>
          </a:xfrm>
          <a:prstGeom prst="rect">
            <a:avLst/>
          </a:prstGeom>
        </p:spPr>
      </p:pic>
      <p:pic>
        <p:nvPicPr>
          <p:cNvPr id="23" name="Picture 22">
            <a:extLst>
              <a:ext uri="{FF2B5EF4-FFF2-40B4-BE49-F238E27FC236}">
                <a16:creationId xmlns:a16="http://schemas.microsoft.com/office/drawing/2014/main" id="{DC9E82B2-0C5A-E20F-2A49-ABD2AE51C12E}"/>
              </a:ext>
            </a:extLst>
          </p:cNvPr>
          <p:cNvPicPr>
            <a:picLocks noChangeAspect="1"/>
          </p:cNvPicPr>
          <p:nvPr/>
        </p:nvPicPr>
        <p:blipFill>
          <a:blip r:embed="rId4"/>
          <a:stretch>
            <a:fillRect/>
          </a:stretch>
        </p:blipFill>
        <p:spPr>
          <a:xfrm>
            <a:off x="2972835" y="5148479"/>
            <a:ext cx="2400300" cy="584200"/>
          </a:xfrm>
          <a:prstGeom prst="rect">
            <a:avLst/>
          </a:prstGeom>
        </p:spPr>
      </p:pic>
      <p:pic>
        <p:nvPicPr>
          <p:cNvPr id="25" name="Picture 24">
            <a:extLst>
              <a:ext uri="{FF2B5EF4-FFF2-40B4-BE49-F238E27FC236}">
                <a16:creationId xmlns:a16="http://schemas.microsoft.com/office/drawing/2014/main" id="{1EC0184C-242B-4FE8-AF3A-D835B8167B7D}"/>
              </a:ext>
            </a:extLst>
          </p:cNvPr>
          <p:cNvPicPr>
            <a:picLocks noChangeAspect="1"/>
          </p:cNvPicPr>
          <p:nvPr/>
        </p:nvPicPr>
        <p:blipFill>
          <a:blip r:embed="rId5"/>
          <a:stretch>
            <a:fillRect/>
          </a:stretch>
        </p:blipFill>
        <p:spPr>
          <a:xfrm>
            <a:off x="6172200" y="5154829"/>
            <a:ext cx="4102100" cy="571500"/>
          </a:xfrm>
          <a:prstGeom prst="rect">
            <a:avLst/>
          </a:prstGeom>
        </p:spPr>
      </p:pic>
      <p:cxnSp>
        <p:nvCxnSpPr>
          <p:cNvPr id="29" name="Straight Arrow Connector 28">
            <a:extLst>
              <a:ext uri="{FF2B5EF4-FFF2-40B4-BE49-F238E27FC236}">
                <a16:creationId xmlns:a16="http://schemas.microsoft.com/office/drawing/2014/main" id="{3882F39C-F199-1F59-BA13-A46104E6BC5C}"/>
              </a:ext>
            </a:extLst>
          </p:cNvPr>
          <p:cNvCxnSpPr>
            <a:cxnSpLocks/>
          </p:cNvCxnSpPr>
          <p:nvPr/>
        </p:nvCxnSpPr>
        <p:spPr>
          <a:xfrm>
            <a:off x="5551714" y="5440579"/>
            <a:ext cx="441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4240760-3F25-07D7-1304-62952F62C264}"/>
              </a:ext>
            </a:extLst>
          </p:cNvPr>
          <p:cNvPicPr>
            <a:picLocks noChangeAspect="1"/>
          </p:cNvPicPr>
          <p:nvPr/>
        </p:nvPicPr>
        <p:blipFill>
          <a:blip r:embed="rId6"/>
          <a:stretch>
            <a:fillRect/>
          </a:stretch>
        </p:blipFill>
        <p:spPr>
          <a:xfrm>
            <a:off x="869850" y="5968896"/>
            <a:ext cx="2324100" cy="673100"/>
          </a:xfrm>
          <a:prstGeom prst="rect">
            <a:avLst/>
          </a:prstGeom>
        </p:spPr>
      </p:pic>
      <p:pic>
        <p:nvPicPr>
          <p:cNvPr id="31" name="Picture 30">
            <a:extLst>
              <a:ext uri="{FF2B5EF4-FFF2-40B4-BE49-F238E27FC236}">
                <a16:creationId xmlns:a16="http://schemas.microsoft.com/office/drawing/2014/main" id="{2365813D-2C58-C982-D9C0-1EFF16CB11F7}"/>
              </a:ext>
            </a:extLst>
          </p:cNvPr>
          <p:cNvPicPr>
            <a:picLocks noChangeAspect="1"/>
          </p:cNvPicPr>
          <p:nvPr/>
        </p:nvPicPr>
        <p:blipFill>
          <a:blip r:embed="rId7"/>
          <a:stretch>
            <a:fillRect/>
          </a:stretch>
        </p:blipFill>
        <p:spPr>
          <a:xfrm>
            <a:off x="4172985" y="6159396"/>
            <a:ext cx="4533900" cy="292100"/>
          </a:xfrm>
          <a:prstGeom prst="rect">
            <a:avLst/>
          </a:prstGeom>
        </p:spPr>
      </p:pic>
      <p:pic>
        <p:nvPicPr>
          <p:cNvPr id="32" name="Picture 31">
            <a:extLst>
              <a:ext uri="{FF2B5EF4-FFF2-40B4-BE49-F238E27FC236}">
                <a16:creationId xmlns:a16="http://schemas.microsoft.com/office/drawing/2014/main" id="{30904749-EFE4-25D5-B208-1A2126C18A9A}"/>
              </a:ext>
            </a:extLst>
          </p:cNvPr>
          <p:cNvPicPr>
            <a:picLocks noChangeAspect="1"/>
          </p:cNvPicPr>
          <p:nvPr/>
        </p:nvPicPr>
        <p:blipFill>
          <a:blip r:embed="rId8"/>
          <a:stretch>
            <a:fillRect/>
          </a:stretch>
        </p:blipFill>
        <p:spPr>
          <a:xfrm>
            <a:off x="9170435" y="6013346"/>
            <a:ext cx="2451100" cy="584200"/>
          </a:xfrm>
          <a:prstGeom prst="rect">
            <a:avLst/>
          </a:prstGeom>
        </p:spPr>
      </p:pic>
      <p:sp>
        <p:nvSpPr>
          <p:cNvPr id="24" name="TextBox 23">
            <a:extLst>
              <a:ext uri="{FF2B5EF4-FFF2-40B4-BE49-F238E27FC236}">
                <a16:creationId xmlns:a16="http://schemas.microsoft.com/office/drawing/2014/main" id="{F81FD404-78C9-8DA0-ED93-2428D156997D}"/>
              </a:ext>
            </a:extLst>
          </p:cNvPr>
          <p:cNvSpPr txBox="1"/>
          <p:nvPr/>
        </p:nvSpPr>
        <p:spPr>
          <a:xfrm>
            <a:off x="8018585" y="3985847"/>
            <a:ext cx="0" cy="0"/>
          </a:xfrm>
          <a:prstGeom prst="rect">
            <a:avLst/>
          </a:prstGeom>
        </p:spPr>
        <p:txBody>
          <a:bodyPr vert="horz" wrap="none" lIns="91440" tIns="45720" rIns="91440" bIns="45720" rtlCol="0">
            <a:noAutofit/>
          </a:bodyPr>
          <a:lstStyle/>
          <a:p>
            <a:pPr algn="l"/>
            <a:r>
              <a:rPr lang="en-US" dirty="0"/>
              <a:t>Monotonic upstream-centered </a:t>
            </a:r>
          </a:p>
          <a:p>
            <a:pPr algn="l"/>
            <a:r>
              <a:rPr lang="en-US" dirty="0"/>
              <a:t>scheme for conservation laws (MUSCL)</a:t>
            </a:r>
          </a:p>
        </p:txBody>
      </p:sp>
      <p:cxnSp>
        <p:nvCxnSpPr>
          <p:cNvPr id="26" name="Straight Connector 25">
            <a:extLst>
              <a:ext uri="{FF2B5EF4-FFF2-40B4-BE49-F238E27FC236}">
                <a16:creationId xmlns:a16="http://schemas.microsoft.com/office/drawing/2014/main" id="{5C9844E0-3128-8CDC-58F5-62E2EEE11F2D}"/>
              </a:ext>
            </a:extLst>
          </p:cNvPr>
          <p:cNvCxnSpPr>
            <a:cxnSpLocks/>
          </p:cNvCxnSpPr>
          <p:nvPr/>
        </p:nvCxnSpPr>
        <p:spPr>
          <a:xfrm>
            <a:off x="4783012" y="2556380"/>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04D1E6-19D8-D97B-AB7A-4BEA88884537}"/>
              </a:ext>
            </a:extLst>
          </p:cNvPr>
          <p:cNvCxnSpPr>
            <a:cxnSpLocks/>
            <a:endCxn id="34" idx="6"/>
          </p:cNvCxnSpPr>
          <p:nvPr/>
        </p:nvCxnSpPr>
        <p:spPr>
          <a:xfrm>
            <a:off x="2497012" y="2561867"/>
            <a:ext cx="23774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F373BC6-ECC8-79EC-060C-0E69CCFE0620}"/>
              </a:ext>
            </a:extLst>
          </p:cNvPr>
          <p:cNvSpPr/>
          <p:nvPr/>
        </p:nvSpPr>
        <p:spPr>
          <a:xfrm>
            <a:off x="2405572" y="24976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26F02FE-1C6B-E0B8-163D-DD9EC7794CE0}"/>
              </a:ext>
            </a:extLst>
          </p:cNvPr>
          <p:cNvSpPr/>
          <p:nvPr/>
        </p:nvSpPr>
        <p:spPr>
          <a:xfrm>
            <a:off x="6977572" y="2461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1CD7C71-FB57-E654-6D66-A29A66827385}"/>
              </a:ext>
            </a:extLst>
          </p:cNvPr>
          <p:cNvSpPr/>
          <p:nvPr/>
        </p:nvSpPr>
        <p:spPr>
          <a:xfrm>
            <a:off x="4691572" y="2470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66A778F5-0629-64D4-8716-789FEDC34868}"/>
              </a:ext>
            </a:extLst>
          </p:cNvPr>
          <p:cNvSpPr/>
          <p:nvPr/>
        </p:nvSpPr>
        <p:spPr>
          <a:xfrm>
            <a:off x="5901978" y="25057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E7A02B91-5F53-8A96-DD67-6415D8178B48}"/>
              </a:ext>
            </a:extLst>
          </p:cNvPr>
          <p:cNvSpPr/>
          <p:nvPr/>
        </p:nvSpPr>
        <p:spPr>
          <a:xfrm>
            <a:off x="3554548" y="249911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0BDD383-AE6E-653D-272D-0D0056FC234F}"/>
              </a:ext>
            </a:extLst>
          </p:cNvPr>
          <p:cNvSpPr txBox="1"/>
          <p:nvPr/>
        </p:nvSpPr>
        <p:spPr>
          <a:xfrm>
            <a:off x="2258806" y="2130353"/>
            <a:ext cx="442750" cy="369332"/>
          </a:xfrm>
          <a:prstGeom prst="rect">
            <a:avLst/>
          </a:prstGeom>
          <a:noFill/>
        </p:spPr>
        <p:txBody>
          <a:bodyPr wrap="none" rtlCol="0">
            <a:spAutoFit/>
          </a:bodyPr>
          <a:lstStyle/>
          <a:p>
            <a:r>
              <a:rPr lang="en-US" dirty="0"/>
              <a:t>i-1</a:t>
            </a:r>
          </a:p>
        </p:txBody>
      </p:sp>
      <p:sp>
        <p:nvSpPr>
          <p:cNvPr id="38" name="TextBox 37">
            <a:extLst>
              <a:ext uri="{FF2B5EF4-FFF2-40B4-BE49-F238E27FC236}">
                <a16:creationId xmlns:a16="http://schemas.microsoft.com/office/drawing/2014/main" id="{181F23AF-CB68-4C76-FED7-B330E48D2255}"/>
              </a:ext>
            </a:extLst>
          </p:cNvPr>
          <p:cNvSpPr txBox="1"/>
          <p:nvPr/>
        </p:nvSpPr>
        <p:spPr>
          <a:xfrm>
            <a:off x="4648199" y="2130353"/>
            <a:ext cx="237566" cy="369332"/>
          </a:xfrm>
          <a:prstGeom prst="rect">
            <a:avLst/>
          </a:prstGeom>
          <a:noFill/>
        </p:spPr>
        <p:txBody>
          <a:bodyPr wrap="none" rtlCol="0">
            <a:spAutoFit/>
          </a:bodyPr>
          <a:lstStyle/>
          <a:p>
            <a:r>
              <a:rPr lang="en-US" dirty="0"/>
              <a:t>i</a:t>
            </a:r>
          </a:p>
        </p:txBody>
      </p:sp>
      <p:sp>
        <p:nvSpPr>
          <p:cNvPr id="39" name="TextBox 38">
            <a:extLst>
              <a:ext uri="{FF2B5EF4-FFF2-40B4-BE49-F238E27FC236}">
                <a16:creationId xmlns:a16="http://schemas.microsoft.com/office/drawing/2014/main" id="{AE3B905F-A5A2-FB50-EF47-35E6A74ECD99}"/>
              </a:ext>
            </a:extLst>
          </p:cNvPr>
          <p:cNvSpPr txBox="1"/>
          <p:nvPr/>
        </p:nvSpPr>
        <p:spPr>
          <a:xfrm>
            <a:off x="6830806" y="2109784"/>
            <a:ext cx="500458" cy="369332"/>
          </a:xfrm>
          <a:prstGeom prst="rect">
            <a:avLst/>
          </a:prstGeom>
          <a:noFill/>
        </p:spPr>
        <p:txBody>
          <a:bodyPr wrap="none" rtlCol="0">
            <a:spAutoFit/>
          </a:bodyPr>
          <a:lstStyle/>
          <a:p>
            <a:r>
              <a:rPr lang="en-US" dirty="0"/>
              <a:t>i+1</a:t>
            </a:r>
          </a:p>
        </p:txBody>
      </p:sp>
      <p:sp>
        <p:nvSpPr>
          <p:cNvPr id="40" name="TextBox 39">
            <a:extLst>
              <a:ext uri="{FF2B5EF4-FFF2-40B4-BE49-F238E27FC236}">
                <a16:creationId xmlns:a16="http://schemas.microsoft.com/office/drawing/2014/main" id="{DA583B15-AA39-87E3-80CC-95245DB75AF1}"/>
              </a:ext>
            </a:extLst>
          </p:cNvPr>
          <p:cNvSpPr txBox="1"/>
          <p:nvPr/>
        </p:nvSpPr>
        <p:spPr>
          <a:xfrm>
            <a:off x="5736777" y="2100783"/>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41" name="TextBox 40">
            <a:extLst>
              <a:ext uri="{FF2B5EF4-FFF2-40B4-BE49-F238E27FC236}">
                <a16:creationId xmlns:a16="http://schemas.microsoft.com/office/drawing/2014/main" id="{DDC18C32-3D71-8572-80DC-24AE9AB8288A}"/>
              </a:ext>
            </a:extLst>
          </p:cNvPr>
          <p:cNvSpPr txBox="1"/>
          <p:nvPr/>
        </p:nvSpPr>
        <p:spPr>
          <a:xfrm>
            <a:off x="3332064" y="2114427"/>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42" name="Straight Arrow Connector 41">
            <a:extLst>
              <a:ext uri="{FF2B5EF4-FFF2-40B4-BE49-F238E27FC236}">
                <a16:creationId xmlns:a16="http://schemas.microsoft.com/office/drawing/2014/main" id="{0C54FDDB-2F8C-41C5-59FF-DAF96537BAB3}"/>
              </a:ext>
            </a:extLst>
          </p:cNvPr>
          <p:cNvCxnSpPr/>
          <p:nvPr/>
        </p:nvCxnSpPr>
        <p:spPr>
          <a:xfrm flipV="1">
            <a:off x="2377321" y="1956506"/>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F1DF7E-2AB8-1E8B-F598-BD2C4F4B3967}"/>
              </a:ext>
            </a:extLst>
          </p:cNvPr>
          <p:cNvSpPr txBox="1"/>
          <p:nvPr/>
        </p:nvSpPr>
        <p:spPr>
          <a:xfrm>
            <a:off x="3317632" y="2672864"/>
            <a:ext cx="0" cy="0"/>
          </a:xfrm>
          <a:prstGeom prst="rect">
            <a:avLst/>
          </a:prstGeom>
        </p:spPr>
        <p:txBody>
          <a:bodyPr vert="horz" wrap="none" lIns="91440" tIns="45720" rIns="91440" bIns="45720" rtlCol="0">
            <a:noAutofit/>
          </a:bodyPr>
          <a:lstStyle/>
          <a:p>
            <a:pPr algn="l"/>
            <a:r>
              <a:rPr lang="en-US" dirty="0"/>
              <a:t>Edge 1</a:t>
            </a:r>
          </a:p>
        </p:txBody>
      </p:sp>
      <p:sp>
        <p:nvSpPr>
          <p:cNvPr id="44" name="TextBox 43">
            <a:extLst>
              <a:ext uri="{FF2B5EF4-FFF2-40B4-BE49-F238E27FC236}">
                <a16:creationId xmlns:a16="http://schemas.microsoft.com/office/drawing/2014/main" id="{50492ED9-CF0B-F3F7-C741-A720535E7563}"/>
              </a:ext>
            </a:extLst>
          </p:cNvPr>
          <p:cNvSpPr txBox="1"/>
          <p:nvPr/>
        </p:nvSpPr>
        <p:spPr>
          <a:xfrm>
            <a:off x="5662247" y="2672864"/>
            <a:ext cx="0" cy="0"/>
          </a:xfrm>
          <a:prstGeom prst="rect">
            <a:avLst/>
          </a:prstGeom>
        </p:spPr>
        <p:txBody>
          <a:bodyPr vert="horz" wrap="none" lIns="91440" tIns="45720" rIns="91440" bIns="45720" rtlCol="0">
            <a:noAutofit/>
          </a:bodyPr>
          <a:lstStyle/>
          <a:p>
            <a:pPr algn="l"/>
            <a:r>
              <a:rPr lang="en-US" dirty="0"/>
              <a:t>Edge 2</a:t>
            </a:r>
          </a:p>
        </p:txBody>
      </p:sp>
    </p:spTree>
    <p:extLst>
      <p:ext uri="{BB962C8B-B14F-4D97-AF65-F5344CB8AC3E}">
        <p14:creationId xmlns:p14="http://schemas.microsoft.com/office/powerpoint/2010/main" val="13044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A4CC-213D-C03D-3599-11D0A228F0E7}"/>
              </a:ext>
            </a:extLst>
          </p:cNvPr>
          <p:cNvSpPr>
            <a:spLocks noGrp="1"/>
          </p:cNvSpPr>
          <p:nvPr>
            <p:ph type="title"/>
          </p:nvPr>
        </p:nvSpPr>
        <p:spPr/>
        <p:txBody>
          <a:bodyPr/>
          <a:lstStyle/>
          <a:p>
            <a:r>
              <a:rPr lang="en-US" dirty="0"/>
              <a:t>Blending Approaches to Arrive at Pseudo Higher-order Methods:</a:t>
            </a:r>
            <a:br>
              <a:rPr lang="en-US" dirty="0"/>
            </a:br>
            <a:r>
              <a:rPr lang="en-US" dirty="0"/>
              <a:t>Upwind and Central</a:t>
            </a:r>
          </a:p>
        </p:txBody>
      </p:sp>
      <p:sp>
        <p:nvSpPr>
          <p:cNvPr id="3" name="Slide Number Placeholder 2">
            <a:extLst>
              <a:ext uri="{FF2B5EF4-FFF2-40B4-BE49-F238E27FC236}">
                <a16:creationId xmlns:a16="http://schemas.microsoft.com/office/drawing/2014/main" id="{26246F52-0FD9-1A5F-6DE5-606D51C1B45B}"/>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A05D505-72C7-BF4F-8DDD-211A4BB7D9D3}"/>
              </a:ext>
            </a:extLst>
          </p:cNvPr>
          <p:cNvSpPr>
            <a:spLocks noGrp="1"/>
          </p:cNvSpPr>
          <p:nvPr>
            <p:ph sz="quarter" idx="11"/>
          </p:nvPr>
        </p:nvSpPr>
        <p:spPr>
          <a:xfrm>
            <a:off x="647700" y="1409699"/>
            <a:ext cx="11049000" cy="5187043"/>
          </a:xfrm>
        </p:spPr>
        <p:txBody>
          <a:bodyPr/>
          <a:lstStyle/>
          <a:p>
            <a:r>
              <a:rPr lang="en-US" dirty="0"/>
              <a:t>Define an upwind operator now at an arbitrary integration point:</a:t>
            </a:r>
          </a:p>
          <a:p>
            <a:endParaRPr lang="en-US" dirty="0"/>
          </a:p>
          <a:p>
            <a:endParaRPr lang="en-US" dirty="0"/>
          </a:p>
          <a:p>
            <a:endParaRPr lang="en-US" dirty="0"/>
          </a:p>
          <a:p>
            <a:endParaRPr lang="en-US" dirty="0"/>
          </a:p>
          <a:p>
            <a:endParaRPr lang="en-US" dirty="0"/>
          </a:p>
          <a:p>
            <a:r>
              <a:rPr lang="en-US" dirty="0"/>
              <a:t>And for a generalized CDS scheme: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Two new blending parameters: </a:t>
            </a:r>
            <a:r>
              <a:rPr lang="en-US" dirty="0" err="1">
                <a:latin typeface="Symbol" pitchFamily="2" charset="2"/>
              </a:rPr>
              <a:t>a</a:t>
            </a:r>
            <a:r>
              <a:rPr lang="en-US" baseline="-25000" dirty="0" err="1"/>
              <a:t>upw</a:t>
            </a:r>
            <a:r>
              <a:rPr lang="en-US" dirty="0"/>
              <a:t> and </a:t>
            </a:r>
            <a:r>
              <a:rPr lang="en-US" dirty="0">
                <a:latin typeface="Symbol" pitchFamily="2" charset="2"/>
              </a:rPr>
              <a:t>a</a:t>
            </a:r>
          </a:p>
        </p:txBody>
      </p:sp>
      <p:pic>
        <p:nvPicPr>
          <p:cNvPr id="7" name="Picture 6">
            <a:extLst>
              <a:ext uri="{FF2B5EF4-FFF2-40B4-BE49-F238E27FC236}">
                <a16:creationId xmlns:a16="http://schemas.microsoft.com/office/drawing/2014/main" id="{AAE360EA-565A-D2D1-EDF0-33EEAA501ED4}"/>
              </a:ext>
            </a:extLst>
          </p:cNvPr>
          <p:cNvPicPr>
            <a:picLocks noChangeAspect="1"/>
          </p:cNvPicPr>
          <p:nvPr/>
        </p:nvPicPr>
        <p:blipFill>
          <a:blip r:embed="rId2"/>
          <a:stretch>
            <a:fillRect/>
          </a:stretch>
        </p:blipFill>
        <p:spPr>
          <a:xfrm>
            <a:off x="1541585" y="2286000"/>
            <a:ext cx="5422900" cy="850900"/>
          </a:xfrm>
          <a:prstGeom prst="rect">
            <a:avLst/>
          </a:prstGeom>
        </p:spPr>
      </p:pic>
      <p:pic>
        <p:nvPicPr>
          <p:cNvPr id="8" name="Picture 7">
            <a:extLst>
              <a:ext uri="{FF2B5EF4-FFF2-40B4-BE49-F238E27FC236}">
                <a16:creationId xmlns:a16="http://schemas.microsoft.com/office/drawing/2014/main" id="{7B2A9E5F-6214-FFFC-D102-CB77BBC2FDD9}"/>
              </a:ext>
            </a:extLst>
          </p:cNvPr>
          <p:cNvPicPr>
            <a:picLocks noChangeAspect="1"/>
          </p:cNvPicPr>
          <p:nvPr/>
        </p:nvPicPr>
        <p:blipFill>
          <a:blip r:embed="rId3"/>
          <a:stretch>
            <a:fillRect/>
          </a:stretch>
        </p:blipFill>
        <p:spPr>
          <a:xfrm>
            <a:off x="5123473" y="4572000"/>
            <a:ext cx="3302000" cy="876300"/>
          </a:xfrm>
          <a:prstGeom prst="rect">
            <a:avLst/>
          </a:prstGeom>
        </p:spPr>
      </p:pic>
      <p:pic>
        <p:nvPicPr>
          <p:cNvPr id="9" name="Picture 8">
            <a:extLst>
              <a:ext uri="{FF2B5EF4-FFF2-40B4-BE49-F238E27FC236}">
                <a16:creationId xmlns:a16="http://schemas.microsoft.com/office/drawing/2014/main" id="{97AF37D1-7FEF-F1F3-2A5D-67468359FCB9}"/>
              </a:ext>
            </a:extLst>
          </p:cNvPr>
          <p:cNvPicPr>
            <a:picLocks noChangeAspect="1"/>
          </p:cNvPicPr>
          <p:nvPr/>
        </p:nvPicPr>
        <p:blipFill>
          <a:blip r:embed="rId4"/>
          <a:stretch>
            <a:fillRect/>
          </a:stretch>
        </p:blipFill>
        <p:spPr>
          <a:xfrm>
            <a:off x="1541585" y="4699961"/>
            <a:ext cx="3009900" cy="571500"/>
          </a:xfrm>
          <a:prstGeom prst="rect">
            <a:avLst/>
          </a:prstGeom>
        </p:spPr>
      </p:pic>
      <p:pic>
        <p:nvPicPr>
          <p:cNvPr id="5" name="Picture 4">
            <a:extLst>
              <a:ext uri="{FF2B5EF4-FFF2-40B4-BE49-F238E27FC236}">
                <a16:creationId xmlns:a16="http://schemas.microsoft.com/office/drawing/2014/main" id="{77541442-3261-422F-1BEE-279EB43CB7DC}"/>
              </a:ext>
            </a:extLst>
          </p:cNvPr>
          <p:cNvPicPr>
            <a:picLocks noChangeAspect="1"/>
          </p:cNvPicPr>
          <p:nvPr/>
        </p:nvPicPr>
        <p:blipFill rotWithShape="1">
          <a:blip r:embed="rId5"/>
          <a:srcRect t="21022" b="14827"/>
          <a:stretch/>
        </p:blipFill>
        <p:spPr>
          <a:xfrm>
            <a:off x="8465771" y="1919337"/>
            <a:ext cx="3810873" cy="3163758"/>
          </a:xfrm>
          <a:prstGeom prst="rect">
            <a:avLst/>
          </a:prstGeom>
        </p:spPr>
      </p:pic>
    </p:spTree>
    <p:extLst>
      <p:ext uri="{BB962C8B-B14F-4D97-AF65-F5344CB8AC3E}">
        <p14:creationId xmlns:p14="http://schemas.microsoft.com/office/powerpoint/2010/main" val="34887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2618023" y="1853463"/>
            <a:ext cx="2451100" cy="673100"/>
          </a:xfrm>
          <a:prstGeom prst="rect">
            <a:avLst/>
          </a:prstGeom>
        </p:spPr>
      </p:pic>
      <p:pic>
        <p:nvPicPr>
          <p:cNvPr id="10" name="Picture 9">
            <a:extLst>
              <a:ext uri="{FF2B5EF4-FFF2-40B4-BE49-F238E27FC236}">
                <a16:creationId xmlns:a16="http://schemas.microsoft.com/office/drawing/2014/main" id="{C42536D5-9F59-2729-20D4-1AD605FAB8D7}"/>
              </a:ext>
            </a:extLst>
          </p:cNvPr>
          <p:cNvPicPr>
            <a:picLocks noChangeAspect="1"/>
          </p:cNvPicPr>
          <p:nvPr/>
        </p:nvPicPr>
        <p:blipFill>
          <a:blip r:embed="rId3"/>
          <a:stretch>
            <a:fillRect/>
          </a:stretch>
        </p:blipFill>
        <p:spPr>
          <a:xfrm>
            <a:off x="9669006" y="3247909"/>
            <a:ext cx="2476500" cy="635000"/>
          </a:xfrm>
          <a:prstGeom prst="rect">
            <a:avLst/>
          </a:prstGeom>
        </p:spPr>
      </p:pic>
      <p:cxnSp>
        <p:nvCxnSpPr>
          <p:cNvPr id="14" name="Straight Arrow Connector 13">
            <a:extLst>
              <a:ext uri="{FF2B5EF4-FFF2-40B4-BE49-F238E27FC236}">
                <a16:creationId xmlns:a16="http://schemas.microsoft.com/office/drawing/2014/main" id="{723D09CD-AA86-26AB-B4A8-7742873868F5}"/>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A03BC23-C596-F3DB-933E-1B623C91D9C9}"/>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6" name="Picture 15">
            <a:extLst>
              <a:ext uri="{FF2B5EF4-FFF2-40B4-BE49-F238E27FC236}">
                <a16:creationId xmlns:a16="http://schemas.microsoft.com/office/drawing/2014/main" id="{73FE7864-826C-2839-997E-646A45FC05F0}"/>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7" name="Straight Arrow Connector 16">
            <a:extLst>
              <a:ext uri="{FF2B5EF4-FFF2-40B4-BE49-F238E27FC236}">
                <a16:creationId xmlns:a16="http://schemas.microsoft.com/office/drawing/2014/main" id="{177F67A3-4290-6D9C-4C84-4B822B39A511}"/>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579FAC6-585D-97DE-AFBF-63376C73588E}"/>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23" name="TextBox 22">
            <a:extLst>
              <a:ext uri="{FF2B5EF4-FFF2-40B4-BE49-F238E27FC236}">
                <a16:creationId xmlns:a16="http://schemas.microsoft.com/office/drawing/2014/main" id="{55D5C4CA-06A1-B342-7330-2824C78212EF}"/>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24" name="TextBox 23">
            <a:extLst>
              <a:ext uri="{FF2B5EF4-FFF2-40B4-BE49-F238E27FC236}">
                <a16:creationId xmlns:a16="http://schemas.microsoft.com/office/drawing/2014/main" id="{00EE7494-A609-3039-0301-01821E011EE1}"/>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25" name="Straight Arrow Connector 24">
            <a:extLst>
              <a:ext uri="{FF2B5EF4-FFF2-40B4-BE49-F238E27FC236}">
                <a16:creationId xmlns:a16="http://schemas.microsoft.com/office/drawing/2014/main" id="{3728228C-74EA-C3EB-9E1F-E38F8936397F}"/>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8EFF7D6-67FE-E6F1-C740-A3340FB045B2}"/>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27" name="Picture 26">
            <a:extLst>
              <a:ext uri="{FF2B5EF4-FFF2-40B4-BE49-F238E27FC236}">
                <a16:creationId xmlns:a16="http://schemas.microsoft.com/office/drawing/2014/main" id="{8702C9D9-EFC1-342D-FFEB-38D8CAE28DE0}"/>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28" name="Picture 27">
            <a:extLst>
              <a:ext uri="{FF2B5EF4-FFF2-40B4-BE49-F238E27FC236}">
                <a16:creationId xmlns:a16="http://schemas.microsoft.com/office/drawing/2014/main" id="{33734952-2889-345C-C386-8FD99850B028}"/>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29" name="Straight Arrow Connector 28">
            <a:extLst>
              <a:ext uri="{FF2B5EF4-FFF2-40B4-BE49-F238E27FC236}">
                <a16:creationId xmlns:a16="http://schemas.microsoft.com/office/drawing/2014/main" id="{4A5E3C01-2CB8-44C3-464B-F563B86F2EC6}"/>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DC53-D098-2E3F-59EC-8B6C246E3E9B}"/>
              </a:ext>
            </a:extLst>
          </p:cNvPr>
          <p:cNvSpPr>
            <a:spLocks noGrp="1"/>
          </p:cNvSpPr>
          <p:nvPr>
            <p:ph type="title"/>
          </p:nvPr>
        </p:nvSpPr>
        <p:spPr>
          <a:xfrm>
            <a:off x="1600199" y="261257"/>
            <a:ext cx="10417629" cy="774779"/>
          </a:xfrm>
        </p:spPr>
        <p:txBody>
          <a:bodyPr/>
          <a:lstStyle/>
          <a:p>
            <a:r>
              <a:rPr lang="en-US" dirty="0"/>
              <a:t>Discretization Approaches: Two-state (Left) and Element-based (right)</a:t>
            </a:r>
          </a:p>
        </p:txBody>
      </p:sp>
      <p:sp>
        <p:nvSpPr>
          <p:cNvPr id="3" name="Slide Number Placeholder 2">
            <a:extLst>
              <a:ext uri="{FF2B5EF4-FFF2-40B4-BE49-F238E27FC236}">
                <a16:creationId xmlns:a16="http://schemas.microsoft.com/office/drawing/2014/main" id="{5505E8DF-1F67-111D-855F-B350B681F731}"/>
              </a:ext>
            </a:extLst>
          </p:cNvPr>
          <p:cNvSpPr>
            <a:spLocks noGrp="1"/>
          </p:cNvSpPr>
          <p:nvPr>
            <p:ph type="sldNum" sz="quarter" idx="10"/>
          </p:nvPr>
        </p:nvSpPr>
        <p:spPr/>
        <p:txBody>
          <a:bodyPr/>
          <a:lstStyle/>
          <a:p>
            <a:fld id="{4FAB73BC-B049-4115-A692-8D63A059BFB8}" type="slidenum">
              <a:rPr lang="en-US" smtClean="0"/>
              <a:pPr/>
              <a:t>3</a:t>
            </a:fld>
            <a:endParaRPr lang="en-US" dirty="0"/>
          </a:p>
        </p:txBody>
      </p:sp>
      <p:pic>
        <p:nvPicPr>
          <p:cNvPr id="5" name="Picture 4">
            <a:extLst>
              <a:ext uri="{FF2B5EF4-FFF2-40B4-BE49-F238E27FC236}">
                <a16:creationId xmlns:a16="http://schemas.microsoft.com/office/drawing/2014/main" id="{5738949C-9FE9-8077-2998-A9CC7FB13699}"/>
              </a:ext>
            </a:extLst>
          </p:cNvPr>
          <p:cNvPicPr>
            <a:picLocks noChangeAspect="1"/>
          </p:cNvPicPr>
          <p:nvPr/>
        </p:nvPicPr>
        <p:blipFill>
          <a:blip r:embed="rId2"/>
          <a:stretch>
            <a:fillRect/>
          </a:stretch>
        </p:blipFill>
        <p:spPr>
          <a:xfrm>
            <a:off x="1612576" y="3942526"/>
            <a:ext cx="3252523" cy="2743200"/>
          </a:xfrm>
          <a:prstGeom prst="rect">
            <a:avLst/>
          </a:prstGeom>
        </p:spPr>
      </p:pic>
      <p:pic>
        <p:nvPicPr>
          <p:cNvPr id="6" name="Picture 5">
            <a:extLst>
              <a:ext uri="{FF2B5EF4-FFF2-40B4-BE49-F238E27FC236}">
                <a16:creationId xmlns:a16="http://schemas.microsoft.com/office/drawing/2014/main" id="{18E97441-337B-86A1-8287-58851AFB13D4}"/>
              </a:ext>
            </a:extLst>
          </p:cNvPr>
          <p:cNvPicPr>
            <a:picLocks noChangeAspect="1"/>
          </p:cNvPicPr>
          <p:nvPr/>
        </p:nvPicPr>
        <p:blipFill>
          <a:blip r:embed="rId3"/>
          <a:stretch>
            <a:fillRect/>
          </a:stretch>
        </p:blipFill>
        <p:spPr>
          <a:xfrm>
            <a:off x="1612576" y="963388"/>
            <a:ext cx="3252524" cy="2743200"/>
          </a:xfrm>
          <a:prstGeom prst="rect">
            <a:avLst/>
          </a:prstGeom>
        </p:spPr>
      </p:pic>
      <p:pic>
        <p:nvPicPr>
          <p:cNvPr id="7" name="Picture 6">
            <a:extLst>
              <a:ext uri="{FF2B5EF4-FFF2-40B4-BE49-F238E27FC236}">
                <a16:creationId xmlns:a16="http://schemas.microsoft.com/office/drawing/2014/main" id="{DFCBEF92-ABB1-3B47-CCDF-3D591E0733DD}"/>
              </a:ext>
            </a:extLst>
          </p:cNvPr>
          <p:cNvPicPr>
            <a:picLocks noChangeAspect="1"/>
          </p:cNvPicPr>
          <p:nvPr/>
        </p:nvPicPr>
        <p:blipFill>
          <a:blip r:embed="rId4"/>
          <a:stretch>
            <a:fillRect/>
          </a:stretch>
        </p:blipFill>
        <p:spPr>
          <a:xfrm>
            <a:off x="7339277" y="963388"/>
            <a:ext cx="3252523" cy="2743200"/>
          </a:xfrm>
          <a:prstGeom prst="rect">
            <a:avLst/>
          </a:prstGeom>
        </p:spPr>
      </p:pic>
      <p:pic>
        <p:nvPicPr>
          <p:cNvPr id="8" name="Picture 7">
            <a:extLst>
              <a:ext uri="{FF2B5EF4-FFF2-40B4-BE49-F238E27FC236}">
                <a16:creationId xmlns:a16="http://schemas.microsoft.com/office/drawing/2014/main" id="{A1CAC5E9-2BE4-346B-6321-4712ED4C643B}"/>
              </a:ext>
            </a:extLst>
          </p:cNvPr>
          <p:cNvPicPr>
            <a:picLocks noChangeAspect="1"/>
          </p:cNvPicPr>
          <p:nvPr/>
        </p:nvPicPr>
        <p:blipFill>
          <a:blip r:embed="rId5"/>
          <a:stretch>
            <a:fillRect/>
          </a:stretch>
        </p:blipFill>
        <p:spPr>
          <a:xfrm>
            <a:off x="7339277" y="3942526"/>
            <a:ext cx="3244450" cy="2743200"/>
          </a:xfrm>
          <a:prstGeom prst="rect">
            <a:avLst/>
          </a:prstGeom>
        </p:spPr>
      </p:pic>
      <p:sp>
        <p:nvSpPr>
          <p:cNvPr id="10" name="Content Placeholder 3">
            <a:extLst>
              <a:ext uri="{FF2B5EF4-FFF2-40B4-BE49-F238E27FC236}">
                <a16:creationId xmlns:a16="http://schemas.microsoft.com/office/drawing/2014/main" id="{0B8CFCBB-372F-C306-C50E-7803B6102D05}"/>
              </a:ext>
            </a:extLst>
          </p:cNvPr>
          <p:cNvSpPr>
            <a:spLocks noGrp="1"/>
          </p:cNvSpPr>
          <p:nvPr>
            <p:ph sz="quarter" idx="11"/>
          </p:nvPr>
        </p:nvSpPr>
        <p:spPr>
          <a:xfrm>
            <a:off x="1062102" y="1560209"/>
            <a:ext cx="3254829" cy="774779"/>
          </a:xfrm>
        </p:spPr>
        <p:txBody>
          <a:bodyPr/>
          <a:lstStyle/>
          <a:p>
            <a:pPr marL="342900" indent="-342900">
              <a:buFont typeface="Arial" panose="020B0604020202020204" pitchFamily="34" charset="0"/>
              <a:buChar char="•"/>
            </a:pPr>
            <a:r>
              <a:rPr lang="en-US" dirty="0"/>
              <a:t>Cell-centered</a:t>
            </a:r>
          </a:p>
        </p:txBody>
      </p:sp>
      <p:sp>
        <p:nvSpPr>
          <p:cNvPr id="11" name="Content Placeholder 3">
            <a:extLst>
              <a:ext uri="{FF2B5EF4-FFF2-40B4-BE49-F238E27FC236}">
                <a16:creationId xmlns:a16="http://schemas.microsoft.com/office/drawing/2014/main" id="{32B0C99F-B3A3-8978-6E25-5A1D55F06EEA}"/>
              </a:ext>
            </a:extLst>
          </p:cNvPr>
          <p:cNvSpPr txBox="1">
            <a:spLocks/>
          </p:cNvSpPr>
          <p:nvPr/>
        </p:nvSpPr>
        <p:spPr>
          <a:xfrm>
            <a:off x="1062102" y="4230761"/>
            <a:ext cx="3254829" cy="77477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Edge-based vertex-centered</a:t>
            </a:r>
          </a:p>
        </p:txBody>
      </p:sp>
      <p:sp>
        <p:nvSpPr>
          <p:cNvPr id="12" name="Content Placeholder 3">
            <a:extLst>
              <a:ext uri="{FF2B5EF4-FFF2-40B4-BE49-F238E27FC236}">
                <a16:creationId xmlns:a16="http://schemas.microsoft.com/office/drawing/2014/main" id="{54935317-D570-FB60-CF28-640395322063}"/>
              </a:ext>
            </a:extLst>
          </p:cNvPr>
          <p:cNvSpPr txBox="1">
            <a:spLocks/>
          </p:cNvSpPr>
          <p:nvPr/>
        </p:nvSpPr>
        <p:spPr>
          <a:xfrm>
            <a:off x="6167502" y="1560209"/>
            <a:ext cx="3254829" cy="77477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Control-volume finite element</a:t>
            </a:r>
          </a:p>
        </p:txBody>
      </p:sp>
      <p:sp>
        <p:nvSpPr>
          <p:cNvPr id="13" name="Content Placeholder 3">
            <a:extLst>
              <a:ext uri="{FF2B5EF4-FFF2-40B4-BE49-F238E27FC236}">
                <a16:creationId xmlns:a16="http://schemas.microsoft.com/office/drawing/2014/main" id="{B67D16AA-99E2-A6FE-E612-1E01D97F95BE}"/>
              </a:ext>
            </a:extLst>
          </p:cNvPr>
          <p:cNvSpPr txBox="1">
            <a:spLocks/>
          </p:cNvSpPr>
          <p:nvPr/>
        </p:nvSpPr>
        <p:spPr>
          <a:xfrm>
            <a:off x="6167502" y="4230761"/>
            <a:ext cx="3254829" cy="77477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Finite element</a:t>
            </a:r>
          </a:p>
        </p:txBody>
      </p:sp>
      <p:pic>
        <p:nvPicPr>
          <p:cNvPr id="14" name="Picture 13">
            <a:extLst>
              <a:ext uri="{FF2B5EF4-FFF2-40B4-BE49-F238E27FC236}">
                <a16:creationId xmlns:a16="http://schemas.microsoft.com/office/drawing/2014/main" id="{F4D5DA90-29CE-AD79-0F74-7D999A491C4A}"/>
              </a:ext>
            </a:extLst>
          </p:cNvPr>
          <p:cNvPicPr>
            <a:picLocks noChangeAspect="1"/>
          </p:cNvPicPr>
          <p:nvPr/>
        </p:nvPicPr>
        <p:blipFill>
          <a:blip r:embed="rId6"/>
          <a:stretch>
            <a:fillRect/>
          </a:stretch>
        </p:blipFill>
        <p:spPr>
          <a:xfrm>
            <a:off x="186548" y="3650426"/>
            <a:ext cx="1612900" cy="584200"/>
          </a:xfrm>
          <a:prstGeom prst="rect">
            <a:avLst/>
          </a:prstGeom>
        </p:spPr>
      </p:pic>
      <p:pic>
        <p:nvPicPr>
          <p:cNvPr id="15" name="Picture 14">
            <a:extLst>
              <a:ext uri="{FF2B5EF4-FFF2-40B4-BE49-F238E27FC236}">
                <a16:creationId xmlns:a16="http://schemas.microsoft.com/office/drawing/2014/main" id="{990B57AD-DD68-5884-C27E-780B4F7E4546}"/>
              </a:ext>
            </a:extLst>
          </p:cNvPr>
          <p:cNvPicPr>
            <a:picLocks noChangeAspect="1"/>
          </p:cNvPicPr>
          <p:nvPr/>
        </p:nvPicPr>
        <p:blipFill>
          <a:blip r:embed="rId7"/>
          <a:stretch>
            <a:fillRect/>
          </a:stretch>
        </p:blipFill>
        <p:spPr>
          <a:xfrm>
            <a:off x="5118100" y="3644076"/>
            <a:ext cx="1955800" cy="596900"/>
          </a:xfrm>
          <a:prstGeom prst="rect">
            <a:avLst/>
          </a:prstGeom>
        </p:spPr>
      </p:pic>
      <p:pic>
        <p:nvPicPr>
          <p:cNvPr id="16" name="Picture 15">
            <a:extLst>
              <a:ext uri="{FF2B5EF4-FFF2-40B4-BE49-F238E27FC236}">
                <a16:creationId xmlns:a16="http://schemas.microsoft.com/office/drawing/2014/main" id="{4E786493-49B0-A28D-9B33-0F8539A013DD}"/>
              </a:ext>
            </a:extLst>
          </p:cNvPr>
          <p:cNvPicPr>
            <a:picLocks noChangeAspect="1"/>
          </p:cNvPicPr>
          <p:nvPr/>
        </p:nvPicPr>
        <p:blipFill>
          <a:blip r:embed="rId8"/>
          <a:stretch>
            <a:fillRect/>
          </a:stretch>
        </p:blipFill>
        <p:spPr>
          <a:xfrm>
            <a:off x="9574477" y="2647126"/>
            <a:ext cx="2565400" cy="2590800"/>
          </a:xfrm>
          <a:prstGeom prst="rect">
            <a:avLst/>
          </a:prstGeom>
        </p:spPr>
      </p:pic>
    </p:spTree>
    <p:extLst>
      <p:ext uri="{BB962C8B-B14F-4D97-AF65-F5344CB8AC3E}">
        <p14:creationId xmlns:p14="http://schemas.microsoft.com/office/powerpoint/2010/main" val="66899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008-9C83-F334-546E-DB078202A370}"/>
              </a:ext>
            </a:extLst>
          </p:cNvPr>
          <p:cNvSpPr>
            <a:spLocks noGrp="1"/>
          </p:cNvSpPr>
          <p:nvPr>
            <p:ph type="title"/>
          </p:nvPr>
        </p:nvSpPr>
        <p:spPr/>
        <p:txBody>
          <a:bodyPr/>
          <a:lstStyle/>
          <a:p>
            <a:r>
              <a:rPr lang="en-US" dirty="0"/>
              <a:t>Final low-Mach Equation Set</a:t>
            </a:r>
          </a:p>
        </p:txBody>
      </p:sp>
      <p:sp>
        <p:nvSpPr>
          <p:cNvPr id="3" name="Slide Number Placeholder 2">
            <a:extLst>
              <a:ext uri="{FF2B5EF4-FFF2-40B4-BE49-F238E27FC236}">
                <a16:creationId xmlns:a16="http://schemas.microsoft.com/office/drawing/2014/main" id="{9F1C6159-F373-4A51-E172-097F9F0D2444}"/>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C5A1D8B3-2B62-DB7D-CD26-AFDC028C1FF5}"/>
              </a:ext>
            </a:extLst>
          </p:cNvPr>
          <p:cNvSpPr>
            <a:spLocks noGrp="1"/>
          </p:cNvSpPr>
          <p:nvPr>
            <p:ph sz="quarter" idx="11"/>
          </p:nvPr>
        </p:nvSpPr>
        <p:spPr>
          <a:xfrm>
            <a:off x="647700" y="1409699"/>
            <a:ext cx="11049000" cy="5187043"/>
          </a:xfrm>
        </p:spPr>
        <p:txBody>
          <a:bodyPr>
            <a:normAutofit/>
          </a:bodyPr>
          <a:lstStyle/>
          <a:p>
            <a:r>
              <a:rPr lang="en-US" dirty="0"/>
              <a:t>The resulting Equation set is as follows:</a:t>
            </a:r>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Equation of state given by the thermodynamic pressure:</a:t>
            </a:r>
          </a:p>
          <a:p>
            <a:pPr marL="342900" indent="-342900">
              <a:buFont typeface="Arial" panose="020B0604020202020204" pitchFamily="34" charset="0"/>
              <a:buChar char="•"/>
            </a:pPr>
            <a:r>
              <a:rPr lang="en-US" dirty="0"/>
              <a:t>Energy transport is only required when the system modeled has a temperature difference</a:t>
            </a:r>
          </a:p>
          <a:p>
            <a:endParaRPr lang="en-US" dirty="0"/>
          </a:p>
          <a:p>
            <a:r>
              <a:rPr lang="en-US" u="sng" dirty="0"/>
              <a:t>EOS does not provide an equation for closure</a:t>
            </a:r>
            <a:r>
              <a:rPr lang="en-US" dirty="0"/>
              <a:t>:  An alternative approach is required for motion pressure! </a:t>
            </a:r>
          </a:p>
          <a:p>
            <a:endParaRPr lang="en-US" dirty="0"/>
          </a:p>
        </p:txBody>
      </p:sp>
      <p:pic>
        <p:nvPicPr>
          <p:cNvPr id="8" name="Picture 7">
            <a:extLst>
              <a:ext uri="{FF2B5EF4-FFF2-40B4-BE49-F238E27FC236}">
                <a16:creationId xmlns:a16="http://schemas.microsoft.com/office/drawing/2014/main" id="{DF49D567-B935-D1AD-34C2-754AF580A4B8}"/>
              </a:ext>
            </a:extLst>
          </p:cNvPr>
          <p:cNvPicPr>
            <a:picLocks noChangeAspect="1"/>
          </p:cNvPicPr>
          <p:nvPr/>
        </p:nvPicPr>
        <p:blipFill>
          <a:blip r:embed="rId2"/>
          <a:stretch>
            <a:fillRect/>
          </a:stretch>
        </p:blipFill>
        <p:spPr>
          <a:xfrm>
            <a:off x="7784489" y="4392524"/>
            <a:ext cx="1270000" cy="584200"/>
          </a:xfrm>
          <a:prstGeom prst="rect">
            <a:avLst/>
          </a:prstGeom>
        </p:spPr>
      </p:pic>
      <p:sp>
        <p:nvSpPr>
          <p:cNvPr id="9" name="Right Brace 8">
            <a:extLst>
              <a:ext uri="{FF2B5EF4-FFF2-40B4-BE49-F238E27FC236}">
                <a16:creationId xmlns:a16="http://schemas.microsoft.com/office/drawing/2014/main" id="{F2D3ADEB-B55C-41B5-4BA6-BFC0051115E9}"/>
              </a:ext>
            </a:extLst>
          </p:cNvPr>
          <p:cNvSpPr/>
          <p:nvPr/>
        </p:nvSpPr>
        <p:spPr>
          <a:xfrm>
            <a:off x="7902223" y="1898787"/>
            <a:ext cx="631577" cy="2197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AE90D182-3070-720D-4C27-258CEE25225E}"/>
              </a:ext>
            </a:extLst>
          </p:cNvPr>
          <p:cNvSpPr/>
          <p:nvPr/>
        </p:nvSpPr>
        <p:spPr>
          <a:xfrm>
            <a:off x="8571076" y="2812671"/>
            <a:ext cx="1029449" cy="369332"/>
          </a:xfrm>
          <a:prstGeom prst="rect">
            <a:avLst/>
          </a:prstGeom>
        </p:spPr>
        <p:txBody>
          <a:bodyPr wrap="none">
            <a:spAutoFit/>
          </a:bodyPr>
          <a:lstStyle/>
          <a:p>
            <a:r>
              <a:rPr lang="en-US" u="sng" dirty="0">
                <a:latin typeface="Open Sans" panose="020B0606030504020204" pitchFamily="34" charset="0"/>
                <a:ea typeface="Open Sans" panose="020B0606030504020204" pitchFamily="34" charset="0"/>
                <a:cs typeface="Open Sans" panose="020B0606030504020204" pitchFamily="34" charset="0"/>
              </a:rPr>
              <a:t>2+nDim</a:t>
            </a:r>
          </a:p>
        </p:txBody>
      </p:sp>
      <p:pic>
        <p:nvPicPr>
          <p:cNvPr id="11" name="Picture 10">
            <a:extLst>
              <a:ext uri="{FF2B5EF4-FFF2-40B4-BE49-F238E27FC236}">
                <a16:creationId xmlns:a16="http://schemas.microsoft.com/office/drawing/2014/main" id="{A7F2705D-8D4A-5311-EB68-F9CD7C1082C4}"/>
              </a:ext>
            </a:extLst>
          </p:cNvPr>
          <p:cNvPicPr>
            <a:picLocks noChangeAspect="1"/>
          </p:cNvPicPr>
          <p:nvPr/>
        </p:nvPicPr>
        <p:blipFill>
          <a:blip r:embed="rId3"/>
          <a:stretch>
            <a:fillRect/>
          </a:stretch>
        </p:blipFill>
        <p:spPr>
          <a:xfrm>
            <a:off x="2450489" y="1915605"/>
            <a:ext cx="5334000" cy="2197100"/>
          </a:xfrm>
          <a:prstGeom prst="rect">
            <a:avLst/>
          </a:prstGeom>
        </p:spPr>
      </p:pic>
    </p:spTree>
    <p:extLst>
      <p:ext uri="{BB962C8B-B14F-4D97-AF65-F5344CB8AC3E}">
        <p14:creationId xmlns:p14="http://schemas.microsoft.com/office/powerpoint/2010/main" val="153087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 Solver Ramifications</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For Elliptic systems, fixed point iterative solvers fail since the sequential propagation of information is not adequate for a system with infinite wave speeds</a:t>
            </a:r>
          </a:p>
        </p:txBody>
      </p:sp>
      <p:sp>
        <p:nvSpPr>
          <p:cNvPr id="9" name="Rectangle 8">
            <a:extLst>
              <a:ext uri="{FF2B5EF4-FFF2-40B4-BE49-F238E27FC236}">
                <a16:creationId xmlns:a16="http://schemas.microsoft.com/office/drawing/2014/main" id="{DD18AC86-9D6F-0C7E-2D7C-AC6171B2FEA0}"/>
              </a:ext>
            </a:extLst>
          </p:cNvPr>
          <p:cNvSpPr/>
          <p:nvPr/>
        </p:nvSpPr>
        <p:spPr>
          <a:xfrm>
            <a:off x="3251621"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0F6BF88C-EA1A-BF0C-61B5-A6216A9B8D3A}"/>
              </a:ext>
            </a:extLst>
          </p:cNvPr>
          <p:cNvCxnSpPr/>
          <p:nvPr/>
        </p:nvCxnSpPr>
        <p:spPr>
          <a:xfrm>
            <a:off x="3251621"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1F2E0-C44A-47F8-B111-8EF383C46D20}"/>
              </a:ext>
            </a:extLst>
          </p:cNvPr>
          <p:cNvCxnSpPr/>
          <p:nvPr/>
        </p:nvCxnSpPr>
        <p:spPr>
          <a:xfrm>
            <a:off x="9343122"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DB8E6A-327A-B114-E8CA-C7F5056C964A}"/>
              </a:ext>
            </a:extLst>
          </p:cNvPr>
          <p:cNvCxnSpPr>
            <a:cxnSpLocks/>
          </p:cNvCxnSpPr>
          <p:nvPr/>
        </p:nvCxnSpPr>
        <p:spPr>
          <a:xfrm>
            <a:off x="2250582"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305D20-9944-5749-FA91-C3E492F1E243}"/>
              </a:ext>
            </a:extLst>
          </p:cNvPr>
          <p:cNvCxnSpPr>
            <a:cxnSpLocks/>
          </p:cNvCxnSpPr>
          <p:nvPr/>
        </p:nvCxnSpPr>
        <p:spPr>
          <a:xfrm>
            <a:off x="2250582"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A554EA-F5CB-358E-09F5-41547FB95EAC}"/>
              </a:ext>
            </a:extLst>
          </p:cNvPr>
          <p:cNvCxnSpPr>
            <a:cxnSpLocks/>
          </p:cNvCxnSpPr>
          <p:nvPr/>
        </p:nvCxnSpPr>
        <p:spPr>
          <a:xfrm>
            <a:off x="2250582"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10CA25-FA35-F808-9BB9-F87613939AB2}"/>
              </a:ext>
            </a:extLst>
          </p:cNvPr>
          <p:cNvCxnSpPr>
            <a:cxnSpLocks/>
          </p:cNvCxnSpPr>
          <p:nvPr/>
        </p:nvCxnSpPr>
        <p:spPr>
          <a:xfrm>
            <a:off x="2250582"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E2F4C9-FF6B-20AD-E177-A646977CD4EB}"/>
              </a:ext>
            </a:extLst>
          </p:cNvPr>
          <p:cNvCxnSpPr>
            <a:cxnSpLocks/>
          </p:cNvCxnSpPr>
          <p:nvPr/>
        </p:nvCxnSpPr>
        <p:spPr>
          <a:xfrm>
            <a:off x="2250582"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3B77D8-6AA9-20EE-091F-9D7B60C20FFE}"/>
              </a:ext>
            </a:extLst>
          </p:cNvPr>
          <p:cNvCxnSpPr>
            <a:cxnSpLocks/>
          </p:cNvCxnSpPr>
          <p:nvPr/>
        </p:nvCxnSpPr>
        <p:spPr>
          <a:xfrm>
            <a:off x="2250582"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AF2087-A727-EE07-DD40-4F95E28B4CDA}"/>
              </a:ext>
            </a:extLst>
          </p:cNvPr>
          <p:cNvSpPr txBox="1"/>
          <p:nvPr/>
        </p:nvSpPr>
        <p:spPr>
          <a:xfrm>
            <a:off x="2156663" y="4561114"/>
            <a:ext cx="822661" cy="369332"/>
          </a:xfrm>
          <a:prstGeom prst="rect">
            <a:avLst/>
          </a:prstGeom>
          <a:noFill/>
        </p:spPr>
        <p:txBody>
          <a:bodyPr wrap="none" rtlCol="0">
            <a:spAutoFit/>
          </a:bodyPr>
          <a:lstStyle/>
          <a:p>
            <a:r>
              <a:rPr lang="en-US" dirty="0"/>
              <a:t>Inflow</a:t>
            </a:r>
          </a:p>
        </p:txBody>
      </p:sp>
      <p:cxnSp>
        <p:nvCxnSpPr>
          <p:cNvPr id="19" name="Straight Arrow Connector 18">
            <a:extLst>
              <a:ext uri="{FF2B5EF4-FFF2-40B4-BE49-F238E27FC236}">
                <a16:creationId xmlns:a16="http://schemas.microsoft.com/office/drawing/2014/main" id="{D14B9112-40F4-9911-E962-0681B2AFAE55}"/>
              </a:ext>
            </a:extLst>
          </p:cNvPr>
          <p:cNvCxnSpPr>
            <a:cxnSpLocks/>
          </p:cNvCxnSpPr>
          <p:nvPr/>
        </p:nvCxnSpPr>
        <p:spPr>
          <a:xfrm>
            <a:off x="9424258"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7897C-042A-86B4-D9F2-756752CA85B7}"/>
              </a:ext>
            </a:extLst>
          </p:cNvPr>
          <p:cNvCxnSpPr>
            <a:cxnSpLocks/>
          </p:cNvCxnSpPr>
          <p:nvPr/>
        </p:nvCxnSpPr>
        <p:spPr>
          <a:xfrm>
            <a:off x="9424258"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749FD-1784-DE41-1928-1DBF33123552}"/>
              </a:ext>
            </a:extLst>
          </p:cNvPr>
          <p:cNvSpPr txBox="1"/>
          <p:nvPr/>
        </p:nvSpPr>
        <p:spPr>
          <a:xfrm>
            <a:off x="9376370" y="5338919"/>
            <a:ext cx="1005403" cy="369332"/>
          </a:xfrm>
          <a:prstGeom prst="rect">
            <a:avLst/>
          </a:prstGeom>
          <a:noFill/>
        </p:spPr>
        <p:txBody>
          <a:bodyPr wrap="none" rtlCol="0">
            <a:spAutoFit/>
          </a:bodyPr>
          <a:lstStyle/>
          <a:p>
            <a:r>
              <a:rPr lang="en-US" dirty="0"/>
              <a:t>Outflow</a:t>
            </a:r>
          </a:p>
        </p:txBody>
      </p:sp>
      <p:sp>
        <p:nvSpPr>
          <p:cNvPr id="22" name="TextBox 21">
            <a:extLst>
              <a:ext uri="{FF2B5EF4-FFF2-40B4-BE49-F238E27FC236}">
                <a16:creationId xmlns:a16="http://schemas.microsoft.com/office/drawing/2014/main" id="{D2A31E36-7817-F4C3-2CE9-7C273499FD81}"/>
              </a:ext>
            </a:extLst>
          </p:cNvPr>
          <p:cNvSpPr txBox="1"/>
          <p:nvPr/>
        </p:nvSpPr>
        <p:spPr>
          <a:xfrm>
            <a:off x="5563892" y="6237514"/>
            <a:ext cx="718466" cy="369332"/>
          </a:xfrm>
          <a:prstGeom prst="rect">
            <a:avLst/>
          </a:prstGeom>
          <a:noFill/>
        </p:spPr>
        <p:txBody>
          <a:bodyPr wrap="none" rtlCol="0">
            <a:spAutoFit/>
          </a:bodyPr>
          <a:lstStyle/>
          <a:p>
            <a:r>
              <a:rPr lang="en-US" dirty="0"/>
              <a:t>Walls</a:t>
            </a:r>
          </a:p>
        </p:txBody>
      </p:sp>
      <p:sp>
        <p:nvSpPr>
          <p:cNvPr id="23" name="TextBox 22">
            <a:extLst>
              <a:ext uri="{FF2B5EF4-FFF2-40B4-BE49-F238E27FC236}">
                <a16:creationId xmlns:a16="http://schemas.microsoft.com/office/drawing/2014/main" id="{ECAA008C-8EB6-3E84-8592-7A0CDD0E748A}"/>
              </a:ext>
            </a:extLst>
          </p:cNvPr>
          <p:cNvSpPr txBox="1"/>
          <p:nvPr/>
        </p:nvSpPr>
        <p:spPr>
          <a:xfrm>
            <a:off x="5619259" y="2055829"/>
            <a:ext cx="718466" cy="369332"/>
          </a:xfrm>
          <a:prstGeom prst="rect">
            <a:avLst/>
          </a:prstGeom>
          <a:noFill/>
        </p:spPr>
        <p:txBody>
          <a:bodyPr wrap="none" rtlCol="0">
            <a:spAutoFit/>
          </a:bodyPr>
          <a:lstStyle/>
          <a:p>
            <a:r>
              <a:rPr lang="en-US" dirty="0"/>
              <a:t>Walls</a:t>
            </a:r>
          </a:p>
        </p:txBody>
      </p:sp>
      <p:sp>
        <p:nvSpPr>
          <p:cNvPr id="5" name="Rectangle 4">
            <a:extLst>
              <a:ext uri="{FF2B5EF4-FFF2-40B4-BE49-F238E27FC236}">
                <a16:creationId xmlns:a16="http://schemas.microsoft.com/office/drawing/2014/main" id="{E0186B02-AA40-A5CE-D8EA-1239B3A3DCB8}"/>
              </a:ext>
            </a:extLst>
          </p:cNvPr>
          <p:cNvSpPr/>
          <p:nvPr/>
        </p:nvSpPr>
        <p:spPr>
          <a:xfrm>
            <a:off x="3574885" y="4722102"/>
            <a:ext cx="877244" cy="903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8EA87E9-AF0A-DB35-FDEA-F51C5BE91B38}"/>
              </a:ext>
            </a:extLst>
          </p:cNvPr>
          <p:cNvCxnSpPr>
            <a:cxnSpLocks/>
          </p:cNvCxnSpPr>
          <p:nvPr/>
        </p:nvCxnSpPr>
        <p:spPr>
          <a:xfrm flipV="1">
            <a:off x="4901367" y="3645775"/>
            <a:ext cx="2346689" cy="12232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D47218A-F863-0A52-2CB8-4C20666730DD}"/>
              </a:ext>
            </a:extLst>
          </p:cNvPr>
          <p:cNvSpPr/>
          <p:nvPr/>
        </p:nvSpPr>
        <p:spPr>
          <a:xfrm>
            <a:off x="7787656" y="2871530"/>
            <a:ext cx="877244" cy="903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820BCEC-CEBB-3E4E-E5FE-F73D615A2AE6}"/>
              </a:ext>
            </a:extLst>
          </p:cNvPr>
          <p:cNvSpPr txBox="1"/>
          <p:nvPr/>
        </p:nvSpPr>
        <p:spPr>
          <a:xfrm>
            <a:off x="5795734" y="4553373"/>
            <a:ext cx="3648756" cy="369332"/>
          </a:xfrm>
          <a:prstGeom prst="rect">
            <a:avLst/>
          </a:prstGeom>
          <a:noFill/>
        </p:spPr>
        <p:txBody>
          <a:bodyPr wrap="none" rtlCol="0">
            <a:spAutoFit/>
          </a:bodyPr>
          <a:lstStyle/>
          <a:p>
            <a:r>
              <a:rPr lang="en-US" dirty="0"/>
              <a:t>All locations are strongly coupled</a:t>
            </a:r>
          </a:p>
        </p:txBody>
      </p:sp>
    </p:spTree>
    <p:extLst>
      <p:ext uri="{BB962C8B-B14F-4D97-AF65-F5344CB8AC3E}">
        <p14:creationId xmlns:p14="http://schemas.microsoft.com/office/powerpoint/2010/main" val="157060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Multigrid Methods: The Approach</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Multigrid methods (MG) are essential for efficient solver performance in fluids-based Elliptic systems</a:t>
            </a:r>
          </a:p>
          <a:p>
            <a:pPr marL="342900" indent="-342900">
              <a:buFont typeface="Arial" panose="020B0604020202020204" pitchFamily="34" charset="0"/>
              <a:buChar char="•"/>
            </a:pPr>
            <a:r>
              <a:rPr lang="en-US" dirty="0"/>
              <a:t>In simple, structured domains, this can be geometric (GMG), while in unstructured, algebraic (AMG)</a:t>
            </a:r>
          </a:p>
          <a:p>
            <a:pPr marL="342900" indent="-342900">
              <a:buFont typeface="Arial" panose="020B0604020202020204" pitchFamily="34" charset="0"/>
              <a:buChar char="•"/>
            </a:pPr>
            <a:endParaRPr lang="en-US" dirty="0"/>
          </a:p>
        </p:txBody>
      </p:sp>
      <p:grpSp>
        <p:nvGrpSpPr>
          <p:cNvPr id="7" name="Group 6">
            <a:extLst>
              <a:ext uri="{FF2B5EF4-FFF2-40B4-BE49-F238E27FC236}">
                <a16:creationId xmlns:a16="http://schemas.microsoft.com/office/drawing/2014/main" id="{86947BB6-A70A-0528-D235-9480F182EB9D}"/>
              </a:ext>
            </a:extLst>
          </p:cNvPr>
          <p:cNvGrpSpPr/>
          <p:nvPr/>
        </p:nvGrpSpPr>
        <p:grpSpPr>
          <a:xfrm>
            <a:off x="2500772" y="2775858"/>
            <a:ext cx="2453784" cy="1363107"/>
            <a:chOff x="344290" y="2525486"/>
            <a:chExt cx="8081244" cy="3407228"/>
          </a:xfrm>
        </p:grpSpPr>
        <p:sp>
          <p:nvSpPr>
            <p:cNvPr id="8" name="Rectangle 7">
              <a:extLst>
                <a:ext uri="{FF2B5EF4-FFF2-40B4-BE49-F238E27FC236}">
                  <a16:creationId xmlns:a16="http://schemas.microsoft.com/office/drawing/2014/main" id="{FFED38A3-0BEB-834F-AE1A-E099685C7554}"/>
                </a:ext>
              </a:extLst>
            </p:cNvPr>
            <p:cNvSpPr/>
            <p:nvPr/>
          </p:nvSpPr>
          <p:spPr>
            <a:xfrm>
              <a:off x="1345329"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400A712C-85BC-AA01-AC0D-FE468F1520BE}"/>
                </a:ext>
              </a:extLst>
            </p:cNvPr>
            <p:cNvCxnSpPr/>
            <p:nvPr/>
          </p:nvCxnSpPr>
          <p:spPr>
            <a:xfrm>
              <a:off x="1345329"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9B0284-E9DC-EF4B-BAD7-98884E4A6D5C}"/>
                </a:ext>
              </a:extLst>
            </p:cNvPr>
            <p:cNvCxnSpPr/>
            <p:nvPr/>
          </p:nvCxnSpPr>
          <p:spPr>
            <a:xfrm>
              <a:off x="7436830"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84C081A-C85B-5F3D-1C5E-56453D6A7E5B}"/>
                </a:ext>
              </a:extLst>
            </p:cNvPr>
            <p:cNvCxnSpPr>
              <a:cxnSpLocks/>
            </p:cNvCxnSpPr>
            <p:nvPr/>
          </p:nvCxnSpPr>
          <p:spPr>
            <a:xfrm>
              <a:off x="344290"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DA18BC-98F7-B7DF-15EB-BEF304198868}"/>
                </a:ext>
              </a:extLst>
            </p:cNvPr>
            <p:cNvCxnSpPr>
              <a:cxnSpLocks/>
            </p:cNvCxnSpPr>
            <p:nvPr/>
          </p:nvCxnSpPr>
          <p:spPr>
            <a:xfrm>
              <a:off x="344290"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822018E-7447-3F65-B0C1-4761CF167EC2}"/>
                </a:ext>
              </a:extLst>
            </p:cNvPr>
            <p:cNvCxnSpPr>
              <a:cxnSpLocks/>
            </p:cNvCxnSpPr>
            <p:nvPr/>
          </p:nvCxnSpPr>
          <p:spPr>
            <a:xfrm>
              <a:off x="344290"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3C33DD-E51D-B0A0-013D-0227C62327ED}"/>
                </a:ext>
              </a:extLst>
            </p:cNvPr>
            <p:cNvCxnSpPr>
              <a:cxnSpLocks/>
            </p:cNvCxnSpPr>
            <p:nvPr/>
          </p:nvCxnSpPr>
          <p:spPr>
            <a:xfrm>
              <a:off x="344290"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925365-EB79-487C-0EDC-446DD52AE2BB}"/>
                </a:ext>
              </a:extLst>
            </p:cNvPr>
            <p:cNvCxnSpPr>
              <a:cxnSpLocks/>
            </p:cNvCxnSpPr>
            <p:nvPr/>
          </p:nvCxnSpPr>
          <p:spPr>
            <a:xfrm>
              <a:off x="344290"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EA3C811-2B45-F9FC-E587-192C5BBBF7BB}"/>
                </a:ext>
              </a:extLst>
            </p:cNvPr>
            <p:cNvCxnSpPr>
              <a:cxnSpLocks/>
            </p:cNvCxnSpPr>
            <p:nvPr/>
          </p:nvCxnSpPr>
          <p:spPr>
            <a:xfrm>
              <a:off x="344290"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EE35BD5-D174-6E0C-2475-6A4415A55836}"/>
                </a:ext>
              </a:extLst>
            </p:cNvPr>
            <p:cNvCxnSpPr>
              <a:cxnSpLocks/>
            </p:cNvCxnSpPr>
            <p:nvPr/>
          </p:nvCxnSpPr>
          <p:spPr>
            <a:xfrm>
              <a:off x="7517966"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E577151-1049-764B-20EE-EC86B5A58AAF}"/>
                </a:ext>
              </a:extLst>
            </p:cNvPr>
            <p:cNvCxnSpPr>
              <a:cxnSpLocks/>
            </p:cNvCxnSpPr>
            <p:nvPr/>
          </p:nvCxnSpPr>
          <p:spPr>
            <a:xfrm>
              <a:off x="7517966"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9059FF67-2514-8891-9319-FB869DDE8D18}"/>
              </a:ext>
            </a:extLst>
          </p:cNvPr>
          <p:cNvGrpSpPr/>
          <p:nvPr/>
        </p:nvGrpSpPr>
        <p:grpSpPr>
          <a:xfrm>
            <a:off x="5068865" y="3924836"/>
            <a:ext cx="2453784" cy="1363107"/>
            <a:chOff x="344290" y="2525486"/>
            <a:chExt cx="8081244" cy="3407228"/>
          </a:xfrm>
        </p:grpSpPr>
        <p:sp>
          <p:nvSpPr>
            <p:cNvPr id="37" name="Rectangle 36">
              <a:extLst>
                <a:ext uri="{FF2B5EF4-FFF2-40B4-BE49-F238E27FC236}">
                  <a16:creationId xmlns:a16="http://schemas.microsoft.com/office/drawing/2014/main" id="{586A03E8-EF19-E21A-0328-1B247E23CF68}"/>
                </a:ext>
              </a:extLst>
            </p:cNvPr>
            <p:cNvSpPr/>
            <p:nvPr/>
          </p:nvSpPr>
          <p:spPr>
            <a:xfrm>
              <a:off x="1345329"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7129262B-D278-2A42-A7C3-63BE1DDB5C3F}"/>
                </a:ext>
              </a:extLst>
            </p:cNvPr>
            <p:cNvCxnSpPr/>
            <p:nvPr/>
          </p:nvCxnSpPr>
          <p:spPr>
            <a:xfrm>
              <a:off x="1345329"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9D9E1D-1BA1-86E2-26EA-A90298E52638}"/>
                </a:ext>
              </a:extLst>
            </p:cNvPr>
            <p:cNvCxnSpPr/>
            <p:nvPr/>
          </p:nvCxnSpPr>
          <p:spPr>
            <a:xfrm>
              <a:off x="7436830"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6D14A12-E845-1F8C-40D5-4E7C53D5A998}"/>
                </a:ext>
              </a:extLst>
            </p:cNvPr>
            <p:cNvCxnSpPr>
              <a:cxnSpLocks/>
            </p:cNvCxnSpPr>
            <p:nvPr/>
          </p:nvCxnSpPr>
          <p:spPr>
            <a:xfrm>
              <a:off x="344290"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4777F15-49AE-2C58-001C-03D4366D8513}"/>
                </a:ext>
              </a:extLst>
            </p:cNvPr>
            <p:cNvCxnSpPr>
              <a:cxnSpLocks/>
            </p:cNvCxnSpPr>
            <p:nvPr/>
          </p:nvCxnSpPr>
          <p:spPr>
            <a:xfrm>
              <a:off x="344290"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66C9257-61A5-E7E6-CD19-7C536767FDCD}"/>
                </a:ext>
              </a:extLst>
            </p:cNvPr>
            <p:cNvCxnSpPr>
              <a:cxnSpLocks/>
            </p:cNvCxnSpPr>
            <p:nvPr/>
          </p:nvCxnSpPr>
          <p:spPr>
            <a:xfrm>
              <a:off x="344290"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9AEA3C6-1744-A2D7-9FD2-D75C68DCAAEB}"/>
                </a:ext>
              </a:extLst>
            </p:cNvPr>
            <p:cNvCxnSpPr>
              <a:cxnSpLocks/>
            </p:cNvCxnSpPr>
            <p:nvPr/>
          </p:nvCxnSpPr>
          <p:spPr>
            <a:xfrm>
              <a:off x="344290"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4DE8FA-A29A-ADA8-DF2C-0BA4465CE8D6}"/>
                </a:ext>
              </a:extLst>
            </p:cNvPr>
            <p:cNvCxnSpPr>
              <a:cxnSpLocks/>
            </p:cNvCxnSpPr>
            <p:nvPr/>
          </p:nvCxnSpPr>
          <p:spPr>
            <a:xfrm>
              <a:off x="344290"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896A9D0-7FEE-F8BA-D9DA-08E56E3E8B10}"/>
                </a:ext>
              </a:extLst>
            </p:cNvPr>
            <p:cNvCxnSpPr>
              <a:cxnSpLocks/>
            </p:cNvCxnSpPr>
            <p:nvPr/>
          </p:nvCxnSpPr>
          <p:spPr>
            <a:xfrm>
              <a:off x="344290"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2BF9157-255F-E3BE-8EEC-1FDB0E963C85}"/>
                </a:ext>
              </a:extLst>
            </p:cNvPr>
            <p:cNvCxnSpPr>
              <a:cxnSpLocks/>
            </p:cNvCxnSpPr>
            <p:nvPr/>
          </p:nvCxnSpPr>
          <p:spPr>
            <a:xfrm>
              <a:off x="7517966"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17C6BBA-E63B-5834-5970-4BB880527AC9}"/>
                </a:ext>
              </a:extLst>
            </p:cNvPr>
            <p:cNvCxnSpPr>
              <a:cxnSpLocks/>
            </p:cNvCxnSpPr>
            <p:nvPr/>
          </p:nvCxnSpPr>
          <p:spPr>
            <a:xfrm>
              <a:off x="7517966"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B224F09-A7B1-A00A-6F28-8D18E4E7D1CC}"/>
              </a:ext>
            </a:extLst>
          </p:cNvPr>
          <p:cNvGrpSpPr/>
          <p:nvPr/>
        </p:nvGrpSpPr>
        <p:grpSpPr>
          <a:xfrm>
            <a:off x="7731422" y="5287943"/>
            <a:ext cx="2453784" cy="1363107"/>
            <a:chOff x="344290" y="2525486"/>
            <a:chExt cx="8081244" cy="3407228"/>
          </a:xfrm>
        </p:grpSpPr>
        <p:sp>
          <p:nvSpPr>
            <p:cNvPr id="49" name="Rectangle 48">
              <a:extLst>
                <a:ext uri="{FF2B5EF4-FFF2-40B4-BE49-F238E27FC236}">
                  <a16:creationId xmlns:a16="http://schemas.microsoft.com/office/drawing/2014/main" id="{D5AFE462-A652-4D25-816E-2773357C3356}"/>
                </a:ext>
              </a:extLst>
            </p:cNvPr>
            <p:cNvSpPr/>
            <p:nvPr/>
          </p:nvSpPr>
          <p:spPr>
            <a:xfrm>
              <a:off x="1345329"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FABCE5F6-7B94-EF0D-FC0D-6BFD3C4B531E}"/>
                </a:ext>
              </a:extLst>
            </p:cNvPr>
            <p:cNvCxnSpPr/>
            <p:nvPr/>
          </p:nvCxnSpPr>
          <p:spPr>
            <a:xfrm>
              <a:off x="1345329"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56E2257-DFE2-74F9-FCB2-779A83A620E3}"/>
                </a:ext>
              </a:extLst>
            </p:cNvPr>
            <p:cNvCxnSpPr/>
            <p:nvPr/>
          </p:nvCxnSpPr>
          <p:spPr>
            <a:xfrm>
              <a:off x="7436830"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B13E37B-A87F-9E8C-4B4C-D968BDF676BD}"/>
                </a:ext>
              </a:extLst>
            </p:cNvPr>
            <p:cNvCxnSpPr>
              <a:cxnSpLocks/>
            </p:cNvCxnSpPr>
            <p:nvPr/>
          </p:nvCxnSpPr>
          <p:spPr>
            <a:xfrm>
              <a:off x="344290"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A3429C8-1FE5-779A-C844-F7B9FDB51764}"/>
                </a:ext>
              </a:extLst>
            </p:cNvPr>
            <p:cNvCxnSpPr>
              <a:cxnSpLocks/>
            </p:cNvCxnSpPr>
            <p:nvPr/>
          </p:nvCxnSpPr>
          <p:spPr>
            <a:xfrm>
              <a:off x="344290"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C75CDBF-A8E1-119D-45D5-D598A34F62DA}"/>
                </a:ext>
              </a:extLst>
            </p:cNvPr>
            <p:cNvCxnSpPr>
              <a:cxnSpLocks/>
            </p:cNvCxnSpPr>
            <p:nvPr/>
          </p:nvCxnSpPr>
          <p:spPr>
            <a:xfrm>
              <a:off x="344290"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1D2C173-279F-DA04-6266-765ABCC00517}"/>
                </a:ext>
              </a:extLst>
            </p:cNvPr>
            <p:cNvCxnSpPr>
              <a:cxnSpLocks/>
            </p:cNvCxnSpPr>
            <p:nvPr/>
          </p:nvCxnSpPr>
          <p:spPr>
            <a:xfrm>
              <a:off x="344290"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C29C1F4-76D5-3DDF-A52A-2A22D3E09B1E}"/>
                </a:ext>
              </a:extLst>
            </p:cNvPr>
            <p:cNvCxnSpPr>
              <a:cxnSpLocks/>
            </p:cNvCxnSpPr>
            <p:nvPr/>
          </p:nvCxnSpPr>
          <p:spPr>
            <a:xfrm>
              <a:off x="344290"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8AD7F0F-606B-8D33-B5BD-F60C7CD69539}"/>
                </a:ext>
              </a:extLst>
            </p:cNvPr>
            <p:cNvCxnSpPr>
              <a:cxnSpLocks/>
            </p:cNvCxnSpPr>
            <p:nvPr/>
          </p:nvCxnSpPr>
          <p:spPr>
            <a:xfrm>
              <a:off x="344290"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F0E1048-E45D-8C8E-36E4-167185175334}"/>
                </a:ext>
              </a:extLst>
            </p:cNvPr>
            <p:cNvCxnSpPr>
              <a:cxnSpLocks/>
            </p:cNvCxnSpPr>
            <p:nvPr/>
          </p:nvCxnSpPr>
          <p:spPr>
            <a:xfrm>
              <a:off x="7517966"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7857EC9-1E59-E83D-FE74-4557D54C31B4}"/>
                </a:ext>
              </a:extLst>
            </p:cNvPr>
            <p:cNvCxnSpPr>
              <a:cxnSpLocks/>
            </p:cNvCxnSpPr>
            <p:nvPr/>
          </p:nvCxnSpPr>
          <p:spPr>
            <a:xfrm>
              <a:off x="7517966"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C9639935-EE32-B9AE-273A-82BC72867899}"/>
              </a:ext>
            </a:extLst>
          </p:cNvPr>
          <p:cNvCxnSpPr>
            <a:cxnSpLocks/>
          </p:cNvCxnSpPr>
          <p:nvPr/>
        </p:nvCxnSpPr>
        <p:spPr>
          <a:xfrm flipV="1">
            <a:off x="8937661" y="5301120"/>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BA88AA9-07B1-E458-8BCA-559BF0CF10D3}"/>
              </a:ext>
            </a:extLst>
          </p:cNvPr>
          <p:cNvCxnSpPr>
            <a:cxnSpLocks/>
          </p:cNvCxnSpPr>
          <p:nvPr/>
        </p:nvCxnSpPr>
        <p:spPr>
          <a:xfrm>
            <a:off x="8035592" y="6005705"/>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A2E037E-B168-C44F-4B75-CA83E3E563F0}"/>
              </a:ext>
            </a:extLst>
          </p:cNvPr>
          <p:cNvCxnSpPr>
            <a:cxnSpLocks/>
          </p:cNvCxnSpPr>
          <p:nvPr/>
        </p:nvCxnSpPr>
        <p:spPr>
          <a:xfrm flipV="1">
            <a:off x="6281551" y="3918636"/>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213B23C-937D-16C4-9A7C-CB472D2EE8D8}"/>
              </a:ext>
            </a:extLst>
          </p:cNvPr>
          <p:cNvCxnSpPr>
            <a:cxnSpLocks/>
          </p:cNvCxnSpPr>
          <p:nvPr/>
        </p:nvCxnSpPr>
        <p:spPr>
          <a:xfrm>
            <a:off x="5379482" y="4623221"/>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30B3B9F-2B7B-9C89-F96E-357302254059}"/>
              </a:ext>
            </a:extLst>
          </p:cNvPr>
          <p:cNvCxnSpPr>
            <a:cxnSpLocks/>
          </p:cNvCxnSpPr>
          <p:nvPr/>
        </p:nvCxnSpPr>
        <p:spPr>
          <a:xfrm flipV="1">
            <a:off x="6727865" y="3929518"/>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B70249D-29AF-BAA1-C11C-62CC2710401F}"/>
              </a:ext>
            </a:extLst>
          </p:cNvPr>
          <p:cNvCxnSpPr>
            <a:cxnSpLocks/>
          </p:cNvCxnSpPr>
          <p:nvPr/>
        </p:nvCxnSpPr>
        <p:spPr>
          <a:xfrm flipV="1">
            <a:off x="5802581" y="3929514"/>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073C696-4954-2BFE-0FED-EC878C14B6DD}"/>
              </a:ext>
            </a:extLst>
          </p:cNvPr>
          <p:cNvCxnSpPr>
            <a:cxnSpLocks/>
          </p:cNvCxnSpPr>
          <p:nvPr/>
        </p:nvCxnSpPr>
        <p:spPr>
          <a:xfrm>
            <a:off x="5379478" y="4274877"/>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F8216C7-C011-6152-1C6D-6F7490AD2751}"/>
              </a:ext>
            </a:extLst>
          </p:cNvPr>
          <p:cNvCxnSpPr>
            <a:cxnSpLocks/>
          </p:cNvCxnSpPr>
          <p:nvPr/>
        </p:nvCxnSpPr>
        <p:spPr>
          <a:xfrm>
            <a:off x="5390363" y="4982445"/>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7542A27-077D-095C-DA23-3E4CF631CA54}"/>
              </a:ext>
            </a:extLst>
          </p:cNvPr>
          <p:cNvCxnSpPr>
            <a:cxnSpLocks/>
          </p:cNvCxnSpPr>
          <p:nvPr/>
        </p:nvCxnSpPr>
        <p:spPr>
          <a:xfrm flipV="1">
            <a:off x="3712528" y="2764749"/>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F47B5A8-9CC7-2B0F-130E-9D0676EBBFD0}"/>
              </a:ext>
            </a:extLst>
          </p:cNvPr>
          <p:cNvCxnSpPr>
            <a:cxnSpLocks/>
          </p:cNvCxnSpPr>
          <p:nvPr/>
        </p:nvCxnSpPr>
        <p:spPr>
          <a:xfrm>
            <a:off x="2810459" y="3469334"/>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8E4C29D-9DB4-6296-A26E-F6CA6CDA4E50}"/>
              </a:ext>
            </a:extLst>
          </p:cNvPr>
          <p:cNvCxnSpPr>
            <a:cxnSpLocks/>
          </p:cNvCxnSpPr>
          <p:nvPr/>
        </p:nvCxnSpPr>
        <p:spPr>
          <a:xfrm flipV="1">
            <a:off x="4158842" y="2775631"/>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81408A9-C4EA-E31B-CD73-48179C90F6B6}"/>
              </a:ext>
            </a:extLst>
          </p:cNvPr>
          <p:cNvCxnSpPr>
            <a:cxnSpLocks/>
          </p:cNvCxnSpPr>
          <p:nvPr/>
        </p:nvCxnSpPr>
        <p:spPr>
          <a:xfrm flipV="1">
            <a:off x="3233558" y="2775627"/>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2A342EC-7583-E61F-2E5C-13C4A453D95E}"/>
              </a:ext>
            </a:extLst>
          </p:cNvPr>
          <p:cNvCxnSpPr>
            <a:cxnSpLocks/>
          </p:cNvCxnSpPr>
          <p:nvPr/>
        </p:nvCxnSpPr>
        <p:spPr>
          <a:xfrm>
            <a:off x="2810455" y="3120990"/>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334CADC-EAF6-F002-A8C2-584C662ED9C0}"/>
              </a:ext>
            </a:extLst>
          </p:cNvPr>
          <p:cNvCxnSpPr>
            <a:cxnSpLocks/>
          </p:cNvCxnSpPr>
          <p:nvPr/>
        </p:nvCxnSpPr>
        <p:spPr>
          <a:xfrm>
            <a:off x="2821340" y="3828558"/>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0A6096-CDCC-2344-E8BE-23A1889A6CF9}"/>
              </a:ext>
            </a:extLst>
          </p:cNvPr>
          <p:cNvCxnSpPr>
            <a:cxnSpLocks/>
          </p:cNvCxnSpPr>
          <p:nvPr/>
        </p:nvCxnSpPr>
        <p:spPr>
          <a:xfrm flipV="1">
            <a:off x="3026729" y="2786509"/>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521CCBD-F114-D7E1-41F6-EC5CBFD5F82D}"/>
              </a:ext>
            </a:extLst>
          </p:cNvPr>
          <p:cNvCxnSpPr>
            <a:cxnSpLocks/>
          </p:cNvCxnSpPr>
          <p:nvPr/>
        </p:nvCxnSpPr>
        <p:spPr>
          <a:xfrm flipV="1">
            <a:off x="3473045" y="2786509"/>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470A3DD-5B5A-3EF0-2D0C-A578107F12D5}"/>
              </a:ext>
            </a:extLst>
          </p:cNvPr>
          <p:cNvCxnSpPr>
            <a:cxnSpLocks/>
          </p:cNvCxnSpPr>
          <p:nvPr/>
        </p:nvCxnSpPr>
        <p:spPr>
          <a:xfrm flipV="1">
            <a:off x="3930244" y="2797404"/>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F9FEED6-708A-6033-C899-CAAEDFDDD1DC}"/>
              </a:ext>
            </a:extLst>
          </p:cNvPr>
          <p:cNvCxnSpPr>
            <a:cxnSpLocks/>
          </p:cNvCxnSpPr>
          <p:nvPr/>
        </p:nvCxnSpPr>
        <p:spPr>
          <a:xfrm flipV="1">
            <a:off x="4398329" y="2797401"/>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3B1248-2BFF-A199-5D37-DF2DC2ECEFE0}"/>
              </a:ext>
            </a:extLst>
          </p:cNvPr>
          <p:cNvCxnSpPr>
            <a:cxnSpLocks/>
          </p:cNvCxnSpPr>
          <p:nvPr/>
        </p:nvCxnSpPr>
        <p:spPr>
          <a:xfrm>
            <a:off x="2810451" y="2957704"/>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0DDBF7E-D234-2906-FA6B-C3167A984EC6}"/>
              </a:ext>
            </a:extLst>
          </p:cNvPr>
          <p:cNvCxnSpPr>
            <a:cxnSpLocks/>
          </p:cNvCxnSpPr>
          <p:nvPr/>
        </p:nvCxnSpPr>
        <p:spPr>
          <a:xfrm>
            <a:off x="2821339" y="3295162"/>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11A5610-5BA2-1899-EB85-8F56AF3AB1BA}"/>
              </a:ext>
            </a:extLst>
          </p:cNvPr>
          <p:cNvCxnSpPr>
            <a:cxnSpLocks/>
          </p:cNvCxnSpPr>
          <p:nvPr/>
        </p:nvCxnSpPr>
        <p:spPr>
          <a:xfrm>
            <a:off x="2810459" y="3643506"/>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7165D94-F473-FBE8-9323-64749A9F105C}"/>
              </a:ext>
            </a:extLst>
          </p:cNvPr>
          <p:cNvCxnSpPr>
            <a:cxnSpLocks/>
          </p:cNvCxnSpPr>
          <p:nvPr/>
        </p:nvCxnSpPr>
        <p:spPr>
          <a:xfrm>
            <a:off x="2821336" y="3980958"/>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20EB545-CEB9-A785-E508-167778D4B481}"/>
              </a:ext>
            </a:extLst>
          </p:cNvPr>
          <p:cNvCxnSpPr>
            <a:cxnSpLocks/>
          </p:cNvCxnSpPr>
          <p:nvPr/>
        </p:nvCxnSpPr>
        <p:spPr>
          <a:xfrm>
            <a:off x="5046481" y="2774782"/>
            <a:ext cx="3891180" cy="170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B0D82B0-1CC5-4A44-CE51-76AAEFA3F451}"/>
              </a:ext>
            </a:extLst>
          </p:cNvPr>
          <p:cNvCxnSpPr>
            <a:cxnSpLocks/>
          </p:cNvCxnSpPr>
          <p:nvPr/>
        </p:nvCxnSpPr>
        <p:spPr>
          <a:xfrm flipH="1" flipV="1">
            <a:off x="3620591" y="4744637"/>
            <a:ext cx="3489761" cy="1818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E30164DB-7EAD-CC92-1378-E2C923D0208B}"/>
              </a:ext>
            </a:extLst>
          </p:cNvPr>
          <p:cNvPicPr>
            <a:picLocks noChangeAspect="1"/>
          </p:cNvPicPr>
          <p:nvPr/>
        </p:nvPicPr>
        <p:blipFill>
          <a:blip r:embed="rId2"/>
          <a:stretch>
            <a:fillRect/>
          </a:stretch>
        </p:blipFill>
        <p:spPr>
          <a:xfrm>
            <a:off x="521333" y="3220537"/>
            <a:ext cx="901700" cy="266700"/>
          </a:xfrm>
          <a:prstGeom prst="rect">
            <a:avLst/>
          </a:prstGeom>
        </p:spPr>
      </p:pic>
      <p:pic>
        <p:nvPicPr>
          <p:cNvPr id="87" name="Picture 86">
            <a:extLst>
              <a:ext uri="{FF2B5EF4-FFF2-40B4-BE49-F238E27FC236}">
                <a16:creationId xmlns:a16="http://schemas.microsoft.com/office/drawing/2014/main" id="{4D8D5735-B3A8-FE9A-B13F-A341FB44B120}"/>
              </a:ext>
            </a:extLst>
          </p:cNvPr>
          <p:cNvPicPr>
            <a:picLocks noChangeAspect="1"/>
          </p:cNvPicPr>
          <p:nvPr/>
        </p:nvPicPr>
        <p:blipFill>
          <a:blip r:embed="rId3"/>
          <a:stretch>
            <a:fillRect/>
          </a:stretch>
        </p:blipFill>
        <p:spPr>
          <a:xfrm>
            <a:off x="521333" y="3801663"/>
            <a:ext cx="1155700" cy="317500"/>
          </a:xfrm>
          <a:prstGeom prst="rect">
            <a:avLst/>
          </a:prstGeom>
        </p:spPr>
      </p:pic>
      <p:pic>
        <p:nvPicPr>
          <p:cNvPr id="88" name="Picture 87">
            <a:extLst>
              <a:ext uri="{FF2B5EF4-FFF2-40B4-BE49-F238E27FC236}">
                <a16:creationId xmlns:a16="http://schemas.microsoft.com/office/drawing/2014/main" id="{0C243091-ACE7-9451-B71D-E99883AA9537}"/>
              </a:ext>
            </a:extLst>
          </p:cNvPr>
          <p:cNvPicPr>
            <a:picLocks noChangeAspect="1"/>
          </p:cNvPicPr>
          <p:nvPr/>
        </p:nvPicPr>
        <p:blipFill>
          <a:blip r:embed="rId4"/>
          <a:stretch>
            <a:fillRect/>
          </a:stretch>
        </p:blipFill>
        <p:spPr>
          <a:xfrm>
            <a:off x="521333" y="4433589"/>
            <a:ext cx="1384300" cy="317500"/>
          </a:xfrm>
          <a:prstGeom prst="rect">
            <a:avLst/>
          </a:prstGeom>
        </p:spPr>
      </p:pic>
      <p:pic>
        <p:nvPicPr>
          <p:cNvPr id="89" name="Picture 88">
            <a:extLst>
              <a:ext uri="{FF2B5EF4-FFF2-40B4-BE49-F238E27FC236}">
                <a16:creationId xmlns:a16="http://schemas.microsoft.com/office/drawing/2014/main" id="{D0BD57E5-B4A1-DBDF-EA4A-20B59852B00B}"/>
              </a:ext>
            </a:extLst>
          </p:cNvPr>
          <p:cNvPicPr>
            <a:picLocks noChangeAspect="1"/>
          </p:cNvPicPr>
          <p:nvPr/>
        </p:nvPicPr>
        <p:blipFill>
          <a:blip r:embed="rId5"/>
          <a:stretch>
            <a:fillRect/>
          </a:stretch>
        </p:blipFill>
        <p:spPr>
          <a:xfrm>
            <a:off x="521333" y="5065515"/>
            <a:ext cx="1739900" cy="508000"/>
          </a:xfrm>
          <a:prstGeom prst="rect">
            <a:avLst/>
          </a:prstGeom>
        </p:spPr>
      </p:pic>
      <p:pic>
        <p:nvPicPr>
          <p:cNvPr id="90" name="Picture 89">
            <a:extLst>
              <a:ext uri="{FF2B5EF4-FFF2-40B4-BE49-F238E27FC236}">
                <a16:creationId xmlns:a16="http://schemas.microsoft.com/office/drawing/2014/main" id="{BE59F6EB-F9C6-1095-6B15-3D7B36BACB54}"/>
              </a:ext>
            </a:extLst>
          </p:cNvPr>
          <p:cNvPicPr>
            <a:picLocks noChangeAspect="1"/>
          </p:cNvPicPr>
          <p:nvPr/>
        </p:nvPicPr>
        <p:blipFill>
          <a:blip r:embed="rId6"/>
          <a:stretch>
            <a:fillRect/>
          </a:stretch>
        </p:blipFill>
        <p:spPr>
          <a:xfrm>
            <a:off x="521333" y="5887941"/>
            <a:ext cx="812800" cy="215900"/>
          </a:xfrm>
          <a:prstGeom prst="rect">
            <a:avLst/>
          </a:prstGeom>
        </p:spPr>
      </p:pic>
      <p:pic>
        <p:nvPicPr>
          <p:cNvPr id="91" name="Picture 90">
            <a:extLst>
              <a:ext uri="{FF2B5EF4-FFF2-40B4-BE49-F238E27FC236}">
                <a16:creationId xmlns:a16="http://schemas.microsoft.com/office/drawing/2014/main" id="{BFD630F1-E275-7B19-C34A-30FE621439AE}"/>
              </a:ext>
            </a:extLst>
          </p:cNvPr>
          <p:cNvPicPr>
            <a:picLocks noChangeAspect="1"/>
          </p:cNvPicPr>
          <p:nvPr/>
        </p:nvPicPr>
        <p:blipFill>
          <a:blip r:embed="rId7"/>
          <a:stretch>
            <a:fillRect/>
          </a:stretch>
        </p:blipFill>
        <p:spPr>
          <a:xfrm>
            <a:off x="521333" y="6418267"/>
            <a:ext cx="1155700" cy="317500"/>
          </a:xfrm>
          <a:prstGeom prst="rect">
            <a:avLst/>
          </a:prstGeom>
        </p:spPr>
      </p:pic>
      <p:sp>
        <p:nvSpPr>
          <p:cNvPr id="92" name="TextBox 91">
            <a:extLst>
              <a:ext uri="{FF2B5EF4-FFF2-40B4-BE49-F238E27FC236}">
                <a16:creationId xmlns:a16="http://schemas.microsoft.com/office/drawing/2014/main" id="{B12B53F5-F73F-0EAC-7FEA-0A813807B90B}"/>
              </a:ext>
            </a:extLst>
          </p:cNvPr>
          <p:cNvSpPr txBox="1"/>
          <p:nvPr/>
        </p:nvSpPr>
        <p:spPr>
          <a:xfrm>
            <a:off x="7284202" y="3285641"/>
            <a:ext cx="0" cy="0"/>
          </a:xfrm>
          <a:prstGeom prst="rect">
            <a:avLst/>
          </a:prstGeom>
        </p:spPr>
        <p:txBody>
          <a:bodyPr vert="horz" wrap="none" lIns="91440" tIns="45720" rIns="91440" bIns="45720" rtlCol="0">
            <a:noAutofit/>
          </a:bodyPr>
          <a:lstStyle/>
          <a:p>
            <a:pPr algn="l"/>
            <a:r>
              <a:rPr lang="en-US" dirty="0"/>
              <a:t>Restriction (from fine to coarse mesh)</a:t>
            </a:r>
          </a:p>
        </p:txBody>
      </p:sp>
      <p:sp>
        <p:nvSpPr>
          <p:cNvPr id="93" name="TextBox 92">
            <a:extLst>
              <a:ext uri="{FF2B5EF4-FFF2-40B4-BE49-F238E27FC236}">
                <a16:creationId xmlns:a16="http://schemas.microsoft.com/office/drawing/2014/main" id="{A4C38FEC-B75A-C25B-E713-D933D1404FDA}"/>
              </a:ext>
            </a:extLst>
          </p:cNvPr>
          <p:cNvSpPr txBox="1"/>
          <p:nvPr/>
        </p:nvSpPr>
        <p:spPr>
          <a:xfrm>
            <a:off x="2322164" y="6289730"/>
            <a:ext cx="0" cy="0"/>
          </a:xfrm>
          <a:prstGeom prst="rect">
            <a:avLst/>
          </a:prstGeom>
        </p:spPr>
        <p:txBody>
          <a:bodyPr vert="horz" wrap="none" lIns="91440" tIns="45720" rIns="91440" bIns="45720" rtlCol="0">
            <a:noAutofit/>
          </a:bodyPr>
          <a:lstStyle/>
          <a:p>
            <a:pPr algn="l"/>
            <a:r>
              <a:rPr lang="en-US" dirty="0"/>
              <a:t>Prolongation (from coarse to fine mesh)</a:t>
            </a:r>
          </a:p>
        </p:txBody>
      </p:sp>
    </p:spTree>
    <p:extLst>
      <p:ext uri="{BB962C8B-B14F-4D97-AF65-F5344CB8AC3E}">
        <p14:creationId xmlns:p14="http://schemas.microsoft.com/office/powerpoint/2010/main" val="304736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Multigrid Methods: V- and W-Cycles</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7</a:t>
            </a:fld>
            <a:endParaRPr lang="en-US" dirty="0"/>
          </a:p>
        </p:txBody>
      </p:sp>
      <p:pic>
        <p:nvPicPr>
          <p:cNvPr id="13" name="Picture 12">
            <a:extLst>
              <a:ext uri="{FF2B5EF4-FFF2-40B4-BE49-F238E27FC236}">
                <a16:creationId xmlns:a16="http://schemas.microsoft.com/office/drawing/2014/main" id="{25F98D15-1263-21E6-6BF6-C6F8E33D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55" y="1030962"/>
            <a:ext cx="4569321" cy="5734050"/>
          </a:xfrm>
          <a:prstGeom prst="rect">
            <a:avLst/>
          </a:prstGeom>
        </p:spPr>
      </p:pic>
      <p:pic>
        <p:nvPicPr>
          <p:cNvPr id="1026" name="Picture 2" descr="Convergence Rate of Multigrid Cycles in comparison to other smoothing operators. Multigrid converges faster than typical smoothing operators. F-Cycle and W-Cycle perform with near equal robustness.">
            <a:extLst>
              <a:ext uri="{FF2B5EF4-FFF2-40B4-BE49-F238E27FC236}">
                <a16:creationId xmlns:a16="http://schemas.microsoft.com/office/drawing/2014/main" id="{04870CB4-9EC0-9373-32C5-F1B0B8F15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694" y="1815350"/>
            <a:ext cx="6829587" cy="291582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5D9498D-428B-779F-3F60-3A65B5D4730E}"/>
              </a:ext>
            </a:extLst>
          </p:cNvPr>
          <p:cNvSpPr txBox="1"/>
          <p:nvPr/>
        </p:nvSpPr>
        <p:spPr>
          <a:xfrm>
            <a:off x="6090829" y="5501893"/>
            <a:ext cx="0" cy="0"/>
          </a:xfrm>
          <a:prstGeom prst="rect">
            <a:avLst/>
          </a:prstGeom>
        </p:spPr>
        <p:txBody>
          <a:bodyPr vert="horz" wrap="none" lIns="91440" tIns="45720" rIns="91440" bIns="45720" rtlCol="0">
            <a:noAutofit/>
          </a:bodyPr>
          <a:lstStyle/>
          <a:p>
            <a:pPr algn="l"/>
            <a:r>
              <a:rPr lang="en-US" dirty="0"/>
              <a:t>https://</a:t>
            </a:r>
            <a:r>
              <a:rPr lang="en-US" dirty="0" err="1"/>
              <a:t>en.wikipedia.org</a:t>
            </a:r>
            <a:r>
              <a:rPr lang="en-US" dirty="0"/>
              <a:t>/wiki/</a:t>
            </a:r>
            <a:r>
              <a:rPr lang="en-US" dirty="0" err="1"/>
              <a:t>Multigrid_method</a:t>
            </a:r>
            <a:endParaRPr lang="en-US" dirty="0"/>
          </a:p>
        </p:txBody>
      </p:sp>
      <p:sp>
        <p:nvSpPr>
          <p:cNvPr id="18" name="TextBox 17">
            <a:extLst>
              <a:ext uri="{FF2B5EF4-FFF2-40B4-BE49-F238E27FC236}">
                <a16:creationId xmlns:a16="http://schemas.microsoft.com/office/drawing/2014/main" id="{B7CBC0D6-410C-7001-B36D-DDA88D34E06F}"/>
              </a:ext>
            </a:extLst>
          </p:cNvPr>
          <p:cNvSpPr txBox="1"/>
          <p:nvPr/>
        </p:nvSpPr>
        <p:spPr>
          <a:xfrm>
            <a:off x="712920" y="2650211"/>
            <a:ext cx="0" cy="0"/>
          </a:xfrm>
          <a:prstGeom prst="rect">
            <a:avLst/>
          </a:prstGeom>
        </p:spPr>
        <p:txBody>
          <a:bodyPr vert="horz" wrap="none" lIns="91440" tIns="45720" rIns="91440" bIns="45720" rtlCol="0">
            <a:noAutofit/>
          </a:bodyPr>
          <a:lstStyle/>
          <a:p>
            <a:pPr algn="l"/>
            <a:r>
              <a:rPr lang="en-US" dirty="0"/>
              <a:t>Briggs (2000)</a:t>
            </a:r>
          </a:p>
        </p:txBody>
      </p:sp>
    </p:spTree>
    <p:extLst>
      <p:ext uri="{BB962C8B-B14F-4D97-AF65-F5344CB8AC3E}">
        <p14:creationId xmlns:p14="http://schemas.microsoft.com/office/powerpoint/2010/main" val="282339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C0CB-F923-DED3-5E2F-4128F36D44B1}"/>
              </a:ext>
            </a:extLst>
          </p:cNvPr>
          <p:cNvSpPr>
            <a:spLocks noGrp="1"/>
          </p:cNvSpPr>
          <p:nvPr>
            <p:ph type="title"/>
          </p:nvPr>
        </p:nvSpPr>
        <p:spPr/>
        <p:txBody>
          <a:bodyPr/>
          <a:lstStyle/>
          <a:p>
            <a:r>
              <a:rPr lang="en-US" dirty="0"/>
              <a:t>Pressure Projection and Block Factorization</a:t>
            </a:r>
          </a:p>
        </p:txBody>
      </p:sp>
      <p:sp>
        <p:nvSpPr>
          <p:cNvPr id="3" name="Slide Number Placeholder 2">
            <a:extLst>
              <a:ext uri="{FF2B5EF4-FFF2-40B4-BE49-F238E27FC236}">
                <a16:creationId xmlns:a16="http://schemas.microsoft.com/office/drawing/2014/main" id="{98CCF628-795C-51AC-A51C-00913BE429C8}"/>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15" name="Rectangle 3">
            <a:extLst>
              <a:ext uri="{FF2B5EF4-FFF2-40B4-BE49-F238E27FC236}">
                <a16:creationId xmlns:a16="http://schemas.microsoft.com/office/drawing/2014/main" id="{C58AE403-04A0-3C42-B742-8BA7E3574D32}"/>
              </a:ext>
            </a:extLst>
          </p:cNvPr>
          <p:cNvSpPr txBox="1">
            <a:spLocks noChangeArrowheads="1"/>
          </p:cNvSpPr>
          <p:nvPr/>
        </p:nvSpPr>
        <p:spPr>
          <a:xfrm>
            <a:off x="1905000" y="1295400"/>
            <a:ext cx="4038600" cy="4876800"/>
          </a:xfrm>
          <a:prstGeom prst="rect">
            <a:avLst/>
          </a:prstGeom>
          <a:noFill/>
          <a:ln w="12700">
            <a:solidFill>
              <a:srgbClr val="00279F"/>
            </a:solidFill>
            <a:miter lim="800000"/>
            <a:headEnd/>
            <a:tailEnd/>
          </a:ln>
        </p:spPr>
        <p:txBody>
          <a:bodyPr/>
          <a:lst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altLang="en-US" dirty="0">
                <a:solidFill>
                  <a:schemeClr val="tx1"/>
                </a:solidFill>
                <a:latin typeface="+mj-lt"/>
              </a:rPr>
              <a:t> Semi-discrete approach (uniform density) </a:t>
            </a:r>
            <a:r>
              <a:rPr lang="en-US" altLang="en-US" dirty="0">
                <a:latin typeface="+mj-lt"/>
              </a:rPr>
              <a:t>Fully discrete approach</a:t>
            </a: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endParaRPr lang="en-US" altLang="en-US" dirty="0">
              <a:solidFill>
                <a:schemeClr val="tx1"/>
              </a:solidFill>
            </a:endParaRPr>
          </a:p>
          <a:p>
            <a:pPr>
              <a:buFontTx/>
              <a:buNone/>
            </a:pPr>
            <a:endParaRPr lang="en-US" altLang="en-US" dirty="0">
              <a:solidFill>
                <a:schemeClr val="tx1"/>
              </a:solidFill>
            </a:endParaRPr>
          </a:p>
          <a:p>
            <a:pPr lvl="1"/>
            <a:r>
              <a:rPr lang="en-US" altLang="en-US" sz="1800" dirty="0" err="1">
                <a:solidFill>
                  <a:schemeClr val="tx1"/>
                </a:solidFill>
              </a:rPr>
              <a:t>Chorin</a:t>
            </a:r>
            <a:r>
              <a:rPr lang="en-US" altLang="en-US" sz="1800" dirty="0">
                <a:solidFill>
                  <a:schemeClr val="tx1"/>
                </a:solidFill>
              </a:rPr>
              <a:t> (1968)</a:t>
            </a:r>
          </a:p>
          <a:p>
            <a:pPr lvl="1"/>
            <a:r>
              <a:rPr lang="en-US" altLang="en-US" sz="1800" dirty="0">
                <a:solidFill>
                  <a:schemeClr val="tx1"/>
                </a:solidFill>
              </a:rPr>
              <a:t>Time scale is the time step:</a:t>
            </a:r>
          </a:p>
        </p:txBody>
      </p:sp>
      <p:graphicFrame>
        <p:nvGraphicFramePr>
          <p:cNvPr id="16" name="Object 4">
            <a:extLst>
              <a:ext uri="{FF2B5EF4-FFF2-40B4-BE49-F238E27FC236}">
                <a16:creationId xmlns:a16="http://schemas.microsoft.com/office/drawing/2014/main" id="{590479C2-B479-5C0B-66BF-3DD36F8EE521}"/>
              </a:ext>
            </a:extLst>
          </p:cNvPr>
          <p:cNvGraphicFramePr>
            <a:graphicFrameLocks noChangeAspect="1"/>
          </p:cNvGraphicFramePr>
          <p:nvPr>
            <p:extLst>
              <p:ext uri="{D42A27DB-BD31-4B8C-83A1-F6EECF244321}">
                <p14:modId xmlns:p14="http://schemas.microsoft.com/office/powerpoint/2010/main" val="2159005215"/>
              </p:ext>
            </p:extLst>
          </p:nvPr>
        </p:nvGraphicFramePr>
        <p:xfrm>
          <a:off x="2057400" y="1905000"/>
          <a:ext cx="3733800" cy="1809750"/>
        </p:xfrm>
        <a:graphic>
          <a:graphicData uri="http://schemas.openxmlformats.org/presentationml/2006/ole">
            <mc:AlternateContent xmlns:mc="http://schemas.openxmlformats.org/markup-compatibility/2006">
              <mc:Choice xmlns:v="urn:schemas-microsoft-com:vml" Requires="v">
                <p:oleObj name="Equation" r:id="rId2" imgW="59690000" imgH="28968700" progId="Equation.DSMT4">
                  <p:embed/>
                </p:oleObj>
              </mc:Choice>
              <mc:Fallback>
                <p:oleObj name="Equation" r:id="rId2" imgW="59690000" imgH="28968700" progId="Equation.DSMT4">
                  <p:embed/>
                  <p:pic>
                    <p:nvPicPr>
                      <p:cNvPr id="8" name="Object 4">
                        <a:extLst>
                          <a:ext uri="{FF2B5EF4-FFF2-40B4-BE49-F238E27FC236}">
                            <a16:creationId xmlns:a16="http://schemas.microsoft.com/office/drawing/2014/main" id="{674E9F31-00D0-65D4-FD80-03B4A376B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3733800" cy="180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
            <a:extLst>
              <a:ext uri="{FF2B5EF4-FFF2-40B4-BE49-F238E27FC236}">
                <a16:creationId xmlns:a16="http://schemas.microsoft.com/office/drawing/2014/main" id="{55D2D2F8-BEFF-D5B7-8B43-5C9D93E0D7DA}"/>
              </a:ext>
            </a:extLst>
          </p:cNvPr>
          <p:cNvGraphicFramePr>
            <a:graphicFrameLocks noChangeAspect="1"/>
          </p:cNvGraphicFramePr>
          <p:nvPr>
            <p:extLst>
              <p:ext uri="{D42A27DB-BD31-4B8C-83A1-F6EECF244321}">
                <p14:modId xmlns:p14="http://schemas.microsoft.com/office/powerpoint/2010/main" val="934430523"/>
              </p:ext>
            </p:extLst>
          </p:nvPr>
        </p:nvGraphicFramePr>
        <p:xfrm>
          <a:off x="2362200" y="4953001"/>
          <a:ext cx="2819400" cy="454025"/>
        </p:xfrm>
        <a:graphic>
          <a:graphicData uri="http://schemas.openxmlformats.org/presentationml/2006/ole">
            <mc:AlternateContent xmlns:mc="http://schemas.openxmlformats.org/markup-compatibility/2006">
              <mc:Choice xmlns:v="urn:schemas-microsoft-com:vml" Requires="v">
                <p:oleObj name="Equation" r:id="rId4" imgW="43599100" imgH="7023100" progId="Equation.DSMT4">
                  <p:embed/>
                </p:oleObj>
              </mc:Choice>
              <mc:Fallback>
                <p:oleObj name="Equation" r:id="rId4" imgW="43599100" imgH="7023100" progId="Equation.DSMT4">
                  <p:embed/>
                  <p:pic>
                    <p:nvPicPr>
                      <p:cNvPr id="9" name="Object 5">
                        <a:extLst>
                          <a:ext uri="{FF2B5EF4-FFF2-40B4-BE49-F238E27FC236}">
                            <a16:creationId xmlns:a16="http://schemas.microsoft.com/office/drawing/2014/main" id="{6AB65D07-9795-AB2F-CB7F-71283F2943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953001"/>
                        <a:ext cx="281940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Rectangle 6">
            <a:extLst>
              <a:ext uri="{FF2B5EF4-FFF2-40B4-BE49-F238E27FC236}">
                <a16:creationId xmlns:a16="http://schemas.microsoft.com/office/drawing/2014/main" id="{616B75AD-3837-05B9-B597-0035F5233C4B}"/>
              </a:ext>
            </a:extLst>
          </p:cNvPr>
          <p:cNvSpPr>
            <a:spLocks noChangeArrowheads="1"/>
          </p:cNvSpPr>
          <p:nvPr/>
        </p:nvSpPr>
        <p:spPr bwMode="auto">
          <a:xfrm>
            <a:off x="6096000" y="1295400"/>
            <a:ext cx="4114800" cy="4876800"/>
          </a:xfrm>
          <a:prstGeom prst="rect">
            <a:avLst/>
          </a:prstGeom>
          <a:noFill/>
          <a:ln w="12700">
            <a:solidFill>
              <a:srgbClr val="00279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171450">
              <a:spcBef>
                <a:spcPct val="20000"/>
              </a:spcBef>
              <a:buSzPct val="100000"/>
              <a:buChar char="•"/>
              <a:defRPr sz="2000">
                <a:solidFill>
                  <a:srgbClr val="990000"/>
                </a:solidFill>
                <a:latin typeface="Arial" panose="020B0604020202020204" pitchFamily="34" charset="0"/>
              </a:defRPr>
            </a:lvl1pPr>
            <a:lvl2pPr marL="685800" indent="-228600">
              <a:spcBef>
                <a:spcPct val="20000"/>
              </a:spcBef>
              <a:buSzPct val="100000"/>
              <a:buChar char="–"/>
              <a:defRPr>
                <a:solidFill>
                  <a:srgbClr val="000000"/>
                </a:solidFill>
                <a:latin typeface="Arial" panose="020B0604020202020204" pitchFamily="34" charset="0"/>
              </a:defRPr>
            </a:lvl2pPr>
            <a:lvl3pPr marL="1085850" indent="-171450">
              <a:spcBef>
                <a:spcPct val="20000"/>
              </a:spcBef>
              <a:buSzPct val="100000"/>
              <a:buChar char="•"/>
              <a:defRPr sz="1600">
                <a:solidFill>
                  <a:srgbClr val="000000"/>
                </a:solidFill>
                <a:latin typeface="Arial" panose="020B0604020202020204" pitchFamily="34" charset="0"/>
              </a:defRPr>
            </a:lvl3pPr>
            <a:lvl4pPr marL="1543050" indent="-171450">
              <a:spcBef>
                <a:spcPct val="20000"/>
              </a:spcBef>
              <a:buSzPct val="100000"/>
              <a:buChar char="–"/>
              <a:defRPr sz="1400">
                <a:solidFill>
                  <a:srgbClr val="000000"/>
                </a:solidFill>
                <a:latin typeface="Arial" panose="020B0604020202020204" pitchFamily="34" charset="0"/>
              </a:defRPr>
            </a:lvl4pPr>
            <a:lvl5pPr marL="1943100" indent="-114300">
              <a:spcBef>
                <a:spcPct val="20000"/>
              </a:spcBef>
              <a:buSzPct val="100000"/>
              <a:buChar char="•"/>
              <a:defRPr sz="1400">
                <a:solidFill>
                  <a:srgbClr val="000000"/>
                </a:solidFill>
                <a:latin typeface="Arial" panose="020B0604020202020204" pitchFamily="34" charset="0"/>
              </a:defRPr>
            </a:lvl5pPr>
            <a:lvl6pPr marL="24003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6pPr>
            <a:lvl7pPr marL="28575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7pPr>
            <a:lvl8pPr marL="33147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8pPr>
            <a:lvl9pPr marL="37719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9pPr>
          </a:lstStyle>
          <a:p>
            <a:r>
              <a:rPr lang="en-US" altLang="en-US" dirty="0">
                <a:solidFill>
                  <a:schemeClr val="tx1"/>
                </a:solidFill>
                <a:latin typeface="+mj-lt"/>
              </a:rPr>
              <a:t>Fully discrete approach </a:t>
            </a:r>
            <a:br>
              <a:rPr lang="en-US" altLang="en-US" dirty="0">
                <a:latin typeface="+mj-lt"/>
              </a:rPr>
            </a:br>
            <a:br>
              <a:rPr lang="en-US" altLang="en-US" dirty="0">
                <a:latin typeface="+mj-lt"/>
              </a:rPr>
            </a:br>
            <a:br>
              <a:rPr lang="en-US" altLang="en-US" dirty="0">
                <a:latin typeface="+mj-lt"/>
              </a:rPr>
            </a:br>
            <a:endParaRPr lang="en-US" altLang="en-US" dirty="0">
              <a:latin typeface="+mj-lt"/>
            </a:endParaRPr>
          </a:p>
          <a:p>
            <a:pPr lvl="1"/>
            <a:r>
              <a:rPr lang="en-US" altLang="en-US" dirty="0">
                <a:latin typeface="+mj-lt"/>
              </a:rPr>
              <a:t>Factored matrix:</a:t>
            </a:r>
            <a:br>
              <a:rPr lang="en-US" altLang="en-US" dirty="0">
                <a:latin typeface="+mj-lt"/>
              </a:rPr>
            </a:br>
            <a:br>
              <a:rPr lang="en-US" altLang="en-US" dirty="0">
                <a:latin typeface="+mj-lt"/>
              </a:rPr>
            </a:br>
            <a:br>
              <a:rPr lang="en-US" altLang="en-US" dirty="0">
                <a:latin typeface="+mj-lt"/>
              </a:rPr>
            </a:br>
            <a:br>
              <a:rPr lang="en-US" altLang="en-US" dirty="0">
                <a:latin typeface="+mj-lt"/>
              </a:rPr>
            </a:br>
            <a:r>
              <a:rPr lang="en-US" altLang="en-US" dirty="0">
                <a:latin typeface="+mj-lt"/>
              </a:rPr>
              <a:t>    is an approximation to  </a:t>
            </a:r>
          </a:p>
          <a:p>
            <a:pPr lvl="1"/>
            <a:r>
              <a:rPr lang="en-US" altLang="en-US" dirty="0">
                <a:latin typeface="+mj-lt"/>
              </a:rPr>
              <a:t>SIMPLE family of methods</a:t>
            </a:r>
          </a:p>
          <a:p>
            <a:pPr lvl="1"/>
            <a:r>
              <a:rPr lang="en-US" altLang="en-US" dirty="0">
                <a:latin typeface="+mj-lt"/>
              </a:rPr>
              <a:t>Time scale is the characteristic scale of       :</a:t>
            </a:r>
            <a:br>
              <a:rPr lang="en-US" altLang="en-US" dirty="0">
                <a:latin typeface="+mj-lt"/>
              </a:rPr>
            </a:br>
            <a:br>
              <a:rPr lang="en-US" altLang="en-US" dirty="0">
                <a:latin typeface="+mj-lt"/>
              </a:rPr>
            </a:br>
            <a:endParaRPr lang="en-US" altLang="en-US" dirty="0">
              <a:latin typeface="+mj-lt"/>
            </a:endParaRPr>
          </a:p>
          <a:p>
            <a:pPr lvl="2"/>
            <a:r>
              <a:rPr lang="en-US" altLang="en-US" dirty="0">
                <a:latin typeface="+mj-lt"/>
              </a:rPr>
              <a:t>For convection-dominated flows, this looks like </a:t>
            </a:r>
            <a:r>
              <a:rPr lang="en-US" altLang="en-US" dirty="0">
                <a:latin typeface="Symbol" pitchFamily="2" charset="2"/>
              </a:rPr>
              <a:t>D</a:t>
            </a:r>
            <a:r>
              <a:rPr lang="en-US" altLang="en-US" dirty="0"/>
              <a:t>x/U</a:t>
            </a:r>
            <a:br>
              <a:rPr lang="en-US" altLang="en-US" dirty="0"/>
            </a:br>
            <a:endParaRPr lang="en-US" altLang="en-US" dirty="0"/>
          </a:p>
        </p:txBody>
      </p:sp>
      <p:graphicFrame>
        <p:nvGraphicFramePr>
          <p:cNvPr id="19" name="Object 7">
            <a:extLst>
              <a:ext uri="{FF2B5EF4-FFF2-40B4-BE49-F238E27FC236}">
                <a16:creationId xmlns:a16="http://schemas.microsoft.com/office/drawing/2014/main" id="{93B83323-904C-960D-9639-9B3815A14F72}"/>
              </a:ext>
            </a:extLst>
          </p:cNvPr>
          <p:cNvGraphicFramePr>
            <a:graphicFrameLocks noChangeAspect="1"/>
          </p:cNvGraphicFramePr>
          <p:nvPr>
            <p:extLst>
              <p:ext uri="{D42A27DB-BD31-4B8C-83A1-F6EECF244321}">
                <p14:modId xmlns:p14="http://schemas.microsoft.com/office/powerpoint/2010/main" val="629282082"/>
              </p:ext>
            </p:extLst>
          </p:nvPr>
        </p:nvGraphicFramePr>
        <p:xfrm>
          <a:off x="7162800" y="1752601"/>
          <a:ext cx="2362200" cy="817563"/>
        </p:xfrm>
        <a:graphic>
          <a:graphicData uri="http://schemas.openxmlformats.org/presentationml/2006/ole">
            <mc:AlternateContent xmlns:mc="http://schemas.openxmlformats.org/markup-compatibility/2006">
              <mc:Choice xmlns:v="urn:schemas-microsoft-com:vml" Requires="v">
                <p:oleObj name="Equation" r:id="rId6" imgW="32181800" imgH="11112500" progId="Equation.DSMT4">
                  <p:embed/>
                </p:oleObj>
              </mc:Choice>
              <mc:Fallback>
                <p:oleObj name="Equation" r:id="rId6" imgW="32181800" imgH="11112500" progId="Equation.DSMT4">
                  <p:embed/>
                  <p:pic>
                    <p:nvPicPr>
                      <p:cNvPr id="11" name="Object 7">
                        <a:extLst>
                          <a:ext uri="{FF2B5EF4-FFF2-40B4-BE49-F238E27FC236}">
                            <a16:creationId xmlns:a16="http://schemas.microsoft.com/office/drawing/2014/main" id="{95DEDED8-FEBF-2072-63D6-2DD0880B77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1752601"/>
                        <a:ext cx="2362200" cy="81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8">
            <a:extLst>
              <a:ext uri="{FF2B5EF4-FFF2-40B4-BE49-F238E27FC236}">
                <a16:creationId xmlns:a16="http://schemas.microsoft.com/office/drawing/2014/main" id="{03F351F0-F078-2644-E422-0D6BB226F801}"/>
              </a:ext>
            </a:extLst>
          </p:cNvPr>
          <p:cNvGraphicFramePr>
            <a:graphicFrameLocks noChangeAspect="1"/>
          </p:cNvGraphicFramePr>
          <p:nvPr>
            <p:extLst>
              <p:ext uri="{D42A27DB-BD31-4B8C-83A1-F6EECF244321}">
                <p14:modId xmlns:p14="http://schemas.microsoft.com/office/powerpoint/2010/main" val="3391203951"/>
              </p:ext>
            </p:extLst>
          </p:nvPr>
        </p:nvGraphicFramePr>
        <p:xfrm>
          <a:off x="6629400" y="2895600"/>
          <a:ext cx="3276600" cy="674688"/>
        </p:xfrm>
        <a:graphic>
          <a:graphicData uri="http://schemas.openxmlformats.org/presentationml/2006/ole">
            <mc:AlternateContent xmlns:mc="http://schemas.openxmlformats.org/markup-compatibility/2006">
              <mc:Choice xmlns:v="urn:schemas-microsoft-com:vml" Requires="v">
                <p:oleObj name="Equation" r:id="rId8" imgW="54127400" imgH="11112500" progId="Equation.DSMT4">
                  <p:embed/>
                </p:oleObj>
              </mc:Choice>
              <mc:Fallback>
                <p:oleObj name="Equation" r:id="rId8" imgW="54127400" imgH="11112500" progId="Equation.DSMT4">
                  <p:embed/>
                  <p:pic>
                    <p:nvPicPr>
                      <p:cNvPr id="12" name="Object 8">
                        <a:extLst>
                          <a:ext uri="{FF2B5EF4-FFF2-40B4-BE49-F238E27FC236}">
                            <a16:creationId xmlns:a16="http://schemas.microsoft.com/office/drawing/2014/main" id="{7F1C71ED-5BBB-4E89-4E1F-E7462AB330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9400" y="2895600"/>
                        <a:ext cx="3276600"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9">
            <a:extLst>
              <a:ext uri="{FF2B5EF4-FFF2-40B4-BE49-F238E27FC236}">
                <a16:creationId xmlns:a16="http://schemas.microsoft.com/office/drawing/2014/main" id="{C9414632-EFCC-7109-228D-7B073C2B1918}"/>
              </a:ext>
            </a:extLst>
          </p:cNvPr>
          <p:cNvGraphicFramePr>
            <a:graphicFrameLocks noChangeAspect="1"/>
          </p:cNvGraphicFramePr>
          <p:nvPr>
            <p:extLst>
              <p:ext uri="{D42A27DB-BD31-4B8C-83A1-F6EECF244321}">
                <p14:modId xmlns:p14="http://schemas.microsoft.com/office/powerpoint/2010/main" val="1305220870"/>
              </p:ext>
            </p:extLst>
          </p:nvPr>
        </p:nvGraphicFramePr>
        <p:xfrm>
          <a:off x="7750175" y="4602163"/>
          <a:ext cx="406400" cy="304800"/>
        </p:xfrm>
        <a:graphic>
          <a:graphicData uri="http://schemas.openxmlformats.org/presentationml/2006/ole">
            <mc:AlternateContent xmlns:mc="http://schemas.openxmlformats.org/markup-compatibility/2006">
              <mc:Choice xmlns:v="urn:schemas-microsoft-com:vml" Requires="v">
                <p:oleObj name="Equation" r:id="rId10" imgW="5854700" imgH="4394200" progId="Equation.DSMT4">
                  <p:embed/>
                </p:oleObj>
              </mc:Choice>
              <mc:Fallback>
                <p:oleObj name="Equation" r:id="rId10" imgW="5854700" imgH="4394200" progId="Equation.DSMT4">
                  <p:embed/>
                  <p:pic>
                    <p:nvPicPr>
                      <p:cNvPr id="13" name="Object 9">
                        <a:extLst>
                          <a:ext uri="{FF2B5EF4-FFF2-40B4-BE49-F238E27FC236}">
                            <a16:creationId xmlns:a16="http://schemas.microsoft.com/office/drawing/2014/main" id="{A607ABA8-2EF9-3F73-78E4-C3F82B0F3F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0175" y="4602163"/>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0">
            <a:extLst>
              <a:ext uri="{FF2B5EF4-FFF2-40B4-BE49-F238E27FC236}">
                <a16:creationId xmlns:a16="http://schemas.microsoft.com/office/drawing/2014/main" id="{6CDC8565-0DCF-A80B-8BEE-FE94F9972FC5}"/>
              </a:ext>
            </a:extLst>
          </p:cNvPr>
          <p:cNvGraphicFramePr>
            <a:graphicFrameLocks noChangeAspect="1"/>
          </p:cNvGraphicFramePr>
          <p:nvPr>
            <p:extLst>
              <p:ext uri="{D42A27DB-BD31-4B8C-83A1-F6EECF244321}">
                <p14:modId xmlns:p14="http://schemas.microsoft.com/office/powerpoint/2010/main" val="511761851"/>
              </p:ext>
            </p:extLst>
          </p:nvPr>
        </p:nvGraphicFramePr>
        <p:xfrm>
          <a:off x="9158452" y="3678238"/>
          <a:ext cx="406400" cy="304800"/>
        </p:xfrm>
        <a:graphic>
          <a:graphicData uri="http://schemas.openxmlformats.org/presentationml/2006/ole">
            <mc:AlternateContent xmlns:mc="http://schemas.openxmlformats.org/markup-compatibility/2006">
              <mc:Choice xmlns:v="urn:schemas-microsoft-com:vml" Requires="v">
                <p:oleObj name="Equation" r:id="rId12" imgW="5854700" imgH="4394200" progId="Equation.DSMT4">
                  <p:embed/>
                </p:oleObj>
              </mc:Choice>
              <mc:Fallback>
                <p:oleObj name="Equation" r:id="rId12" imgW="5854700" imgH="4394200" progId="Equation.DSMT4">
                  <p:embed/>
                  <p:pic>
                    <p:nvPicPr>
                      <p:cNvPr id="14" name="Object 10">
                        <a:extLst>
                          <a:ext uri="{FF2B5EF4-FFF2-40B4-BE49-F238E27FC236}">
                            <a16:creationId xmlns:a16="http://schemas.microsoft.com/office/drawing/2014/main" id="{B0EFA3D9-DE51-2AD6-1A75-A936134437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58452" y="3678238"/>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1">
            <a:extLst>
              <a:ext uri="{FF2B5EF4-FFF2-40B4-BE49-F238E27FC236}">
                <a16:creationId xmlns:a16="http://schemas.microsoft.com/office/drawing/2014/main" id="{A90D432E-A93C-9ED0-47CA-DDFDE8724142}"/>
              </a:ext>
            </a:extLst>
          </p:cNvPr>
          <p:cNvGraphicFramePr>
            <a:graphicFrameLocks noChangeAspect="1"/>
          </p:cNvGraphicFramePr>
          <p:nvPr>
            <p:extLst>
              <p:ext uri="{D42A27DB-BD31-4B8C-83A1-F6EECF244321}">
                <p14:modId xmlns:p14="http://schemas.microsoft.com/office/powerpoint/2010/main" val="1895499125"/>
              </p:ext>
            </p:extLst>
          </p:nvPr>
        </p:nvGraphicFramePr>
        <p:xfrm>
          <a:off x="7620000" y="4953001"/>
          <a:ext cx="2133600" cy="358775"/>
        </p:xfrm>
        <a:graphic>
          <a:graphicData uri="http://schemas.openxmlformats.org/presentationml/2006/ole">
            <mc:AlternateContent xmlns:mc="http://schemas.openxmlformats.org/markup-compatibility/2006">
              <mc:Choice xmlns:v="urn:schemas-microsoft-com:vml" Requires="v">
                <p:oleObj name="Equation" r:id="rId14" imgW="29552900" imgH="4978400" progId="Equation.DSMT4">
                  <p:embed/>
                </p:oleObj>
              </mc:Choice>
              <mc:Fallback>
                <p:oleObj name="Equation" r:id="rId14" imgW="29552900" imgH="4978400" progId="Equation.DSMT4">
                  <p:embed/>
                  <p:pic>
                    <p:nvPicPr>
                      <p:cNvPr id="15" name="Object 11">
                        <a:extLst>
                          <a:ext uri="{FF2B5EF4-FFF2-40B4-BE49-F238E27FC236}">
                            <a16:creationId xmlns:a16="http://schemas.microsoft.com/office/drawing/2014/main" id="{A8DC9D49-CDE8-6A5F-205C-C50821577BB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000" y="4953001"/>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3">
            <a:extLst>
              <a:ext uri="{FF2B5EF4-FFF2-40B4-BE49-F238E27FC236}">
                <a16:creationId xmlns:a16="http://schemas.microsoft.com/office/drawing/2014/main" id="{D332DF3F-F381-6919-A24F-7DD69ABBD09B}"/>
              </a:ext>
            </a:extLst>
          </p:cNvPr>
          <p:cNvGraphicFramePr>
            <a:graphicFrameLocks noChangeAspect="1"/>
          </p:cNvGraphicFramePr>
          <p:nvPr>
            <p:extLst>
              <p:ext uri="{D42A27DB-BD31-4B8C-83A1-F6EECF244321}">
                <p14:modId xmlns:p14="http://schemas.microsoft.com/office/powerpoint/2010/main" val="353184193"/>
              </p:ext>
            </p:extLst>
          </p:nvPr>
        </p:nvGraphicFramePr>
        <p:xfrm>
          <a:off x="6688138" y="3684588"/>
          <a:ext cx="406400" cy="304800"/>
        </p:xfrm>
        <a:graphic>
          <a:graphicData uri="http://schemas.openxmlformats.org/presentationml/2006/ole">
            <mc:AlternateContent xmlns:mc="http://schemas.openxmlformats.org/markup-compatibility/2006">
              <mc:Choice xmlns:v="urn:schemas-microsoft-com:vml" Requires="v">
                <p:oleObj name="Equation" r:id="rId16" imgW="5854700" imgH="4394200" progId="Equation.DSMT4">
                  <p:embed/>
                </p:oleObj>
              </mc:Choice>
              <mc:Fallback>
                <p:oleObj name="Equation" r:id="rId16" imgW="5854700" imgH="4394200" progId="Equation.DSMT4">
                  <p:embed/>
                  <p:pic>
                    <p:nvPicPr>
                      <p:cNvPr id="16" name="Object 15">
                        <a:extLst>
                          <a:ext uri="{FF2B5EF4-FFF2-40B4-BE49-F238E27FC236}">
                            <a16:creationId xmlns:a16="http://schemas.microsoft.com/office/drawing/2014/main" id="{C1F1F4A9-131B-5B1B-C931-87ACF27C3E1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88138" y="3684588"/>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9453FD52-C2F1-286C-2FFB-AE15BEDDF0C5}"/>
                  </a:ext>
                </a:extLst>
              </p:cNvPr>
              <p:cNvSpPr txBox="1"/>
              <p:nvPr/>
            </p:nvSpPr>
            <p:spPr>
              <a:xfrm>
                <a:off x="5850516" y="6189442"/>
                <a:ext cx="5137230" cy="6163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d>
                                  <m:dPr>
                                    <m:ctrlPr>
                                      <a:rPr lang="mr-IN" i="1" smtClean="0">
                                        <a:latin typeface="Cambria Math" panose="02040503050406030204" pitchFamily="18" charset="0"/>
                                      </a:rPr>
                                    </m:ctrlPr>
                                  </m:dPr>
                                  <m:e>
                                    <m:r>
                                      <m:rPr>
                                        <m:brk m:alnAt="7"/>
                                      </m:rPr>
                                      <a:rPr lang="en-US" b="1" i="1">
                                        <a:latin typeface="Cambria Math" charset="0"/>
                                      </a:rPr>
                                      <m:t>𝑰</m:t>
                                    </m:r>
                                    <m:r>
                                      <a:rPr lang="en-US" i="1">
                                        <a:latin typeface="Cambria Math" charset="0"/>
                                      </a:rPr>
                                      <m:t>−</m:t>
                                    </m:r>
                                    <m:r>
                                      <a:rPr lang="en-US" b="1" i="1">
                                        <a:latin typeface="Cambria Math" charset="0"/>
                                      </a:rPr>
                                      <m:t>𝑨</m:t>
                                    </m:r>
                                    <m:r>
                                      <a:rPr lang="en-US" i="1" smtClean="0">
                                        <a:latin typeface="Cambria Math" charset="0"/>
                                        <a:ea typeface="Cambria Math" charset="0"/>
                                        <a:cs typeface="Cambria Math" charset="0"/>
                                      </a:rPr>
                                      <m:t>𝜏</m:t>
                                    </m:r>
                                  </m:e>
                                </m:d>
                                <m:r>
                                  <m:rPr>
                                    <m:brk m:alnAt="7"/>
                                  </m:rPr>
                                  <a:rPr lang="en-US" b="1" i="1" smtClean="0">
                                    <a:latin typeface="Cambria Math" charset="0"/>
                                  </a:rPr>
                                  <m:t>𝑮</m:t>
                                </m:r>
                                <m:sSup>
                                  <m:sSupPr>
                                    <m:ctrlPr>
                                      <a:rPr lang="mr-IN" i="1">
                                        <a:latin typeface="Cambria Math" panose="02040503050406030204" pitchFamily="18" charset="0"/>
                                      </a:rPr>
                                    </m:ctrlPr>
                                  </m:sSupPr>
                                  <m:e>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b="0" i="1" smtClean="0">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r>
                              <m:e>
                                <m:sSup>
                                  <m:sSupPr>
                                    <m:ctrlPr>
                                      <a:rPr lang="mr-IN" i="1">
                                        <a:latin typeface="Cambria Math" panose="02040503050406030204" pitchFamily="18" charset="0"/>
                                      </a:rPr>
                                    </m:ctrlPr>
                                  </m:sSupPr>
                                  <m:e>
                                    <m:r>
                                      <a:rPr lang="en-US" i="1">
                                        <a:latin typeface="Cambria Math" charset="0"/>
                                        <a:ea typeface="Cambria Math" charset="0"/>
                                        <a:cs typeface="Cambria Math" charset="0"/>
                                      </a:rPr>
                                      <m:t>𝜏</m:t>
                                    </m:r>
                                    <m:d>
                                      <m:dPr>
                                        <m:ctrlPr>
                                          <a:rPr lang="mr-IN" b="0" i="1" smtClean="0">
                                            <a:latin typeface="Cambria Math" panose="02040503050406030204" pitchFamily="18" charset="0"/>
                                          </a:rPr>
                                        </m:ctrlPr>
                                      </m:dPr>
                                      <m:e>
                                        <m:r>
                                          <a:rPr lang="en-US" b="1" i="1" smtClean="0">
                                            <a:latin typeface="Cambria Math" charset="0"/>
                                          </a:rPr>
                                          <m:t>𝑳</m:t>
                                        </m:r>
                                        <m:r>
                                          <a:rPr lang="en-US" b="0" i="1" smtClean="0">
                                            <a:latin typeface="Cambria Math" charset="0"/>
                                          </a:rPr>
                                          <m:t>−</m:t>
                                        </m:r>
                                        <m:r>
                                          <a:rPr lang="en-US" b="1" i="1" smtClean="0">
                                            <a:latin typeface="Cambria Math" charset="0"/>
                                          </a:rPr>
                                          <m:t>𝑫𝑮</m:t>
                                        </m:r>
                                      </m:e>
                                    </m:d>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i="1">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
                        </m:e>
                      </m:d>
                    </m:oMath>
                  </m:oMathPara>
                </a14:m>
                <a:endParaRPr lang="en-US" dirty="0"/>
              </a:p>
            </p:txBody>
          </p:sp>
        </mc:Choice>
        <mc:Fallback>
          <p:sp>
            <p:nvSpPr>
              <p:cNvPr id="25" name="TextBox 24">
                <a:extLst>
                  <a:ext uri="{FF2B5EF4-FFF2-40B4-BE49-F238E27FC236}">
                    <a16:creationId xmlns:a16="http://schemas.microsoft.com/office/drawing/2014/main" id="{9453FD52-C2F1-286C-2FFB-AE15BEDDF0C5}"/>
                  </a:ext>
                </a:extLst>
              </p:cNvPr>
              <p:cNvSpPr txBox="1">
                <a:spLocks noRot="1" noChangeAspect="1" noMove="1" noResize="1" noEditPoints="1" noAdjustHandles="1" noChangeArrowheads="1" noChangeShapeType="1" noTextEdit="1"/>
              </p:cNvSpPr>
              <p:nvPr/>
            </p:nvSpPr>
            <p:spPr>
              <a:xfrm>
                <a:off x="5850516" y="6189442"/>
                <a:ext cx="5137230" cy="616387"/>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477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Simple Matrix Analysis  </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Consider our passive scalar concentration whose natural range (as a mass fraction) is bounded between zero and unity, here, shown as a stationary transport equation:</a:t>
            </a:r>
          </a:p>
          <a:p>
            <a:endParaRPr lang="en-US" dirty="0"/>
          </a:p>
          <a:p>
            <a:endParaRPr lang="en-US" dirty="0"/>
          </a:p>
          <a:p>
            <a:endParaRPr lang="en-US" dirty="0"/>
          </a:p>
          <a:p>
            <a:r>
              <a:rPr lang="en-US" dirty="0"/>
              <a:t>Using our CDS and standard diffusion operator yields the following matrix system:</a:t>
            </a:r>
          </a:p>
          <a:p>
            <a:endParaRPr lang="en-US" dirty="0"/>
          </a:p>
          <a:p>
            <a:endParaRPr lang="en-US" dirty="0"/>
          </a:p>
          <a:p>
            <a:endParaRPr lang="en-US" dirty="0"/>
          </a:p>
          <a:p>
            <a:r>
              <a:rPr lang="en-US" dirty="0"/>
              <a:t>With coefficients,						and:</a:t>
            </a:r>
          </a:p>
          <a:p>
            <a:endParaRPr lang="en-US" dirty="0"/>
          </a:p>
          <a:p>
            <a:r>
              <a:rPr lang="en-US" dirty="0"/>
              <a:t>Substituting: 			          and defining:</a:t>
            </a:r>
          </a:p>
          <a:p>
            <a:r>
              <a:rPr lang="en-US" dirty="0"/>
              <a:t>Yields: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55183871-5565-18A5-4A71-268520D3CED8}"/>
              </a:ext>
            </a:extLst>
          </p:cNvPr>
          <p:cNvPicPr>
            <a:picLocks noChangeAspect="1"/>
          </p:cNvPicPr>
          <p:nvPr/>
        </p:nvPicPr>
        <p:blipFill>
          <a:blip r:embed="rId2"/>
          <a:stretch>
            <a:fillRect/>
          </a:stretch>
        </p:blipFill>
        <p:spPr>
          <a:xfrm>
            <a:off x="2295072" y="3694798"/>
            <a:ext cx="5740400" cy="1016000"/>
          </a:xfrm>
          <a:prstGeom prst="rect">
            <a:avLst/>
          </a:prstGeom>
        </p:spPr>
      </p:pic>
      <p:pic>
        <p:nvPicPr>
          <p:cNvPr id="8" name="Picture 7">
            <a:extLst>
              <a:ext uri="{FF2B5EF4-FFF2-40B4-BE49-F238E27FC236}">
                <a16:creationId xmlns:a16="http://schemas.microsoft.com/office/drawing/2014/main" id="{FADBA08B-2915-556B-8FCF-A6AD3DCDCD21}"/>
              </a:ext>
            </a:extLst>
          </p:cNvPr>
          <p:cNvPicPr>
            <a:picLocks noChangeAspect="1"/>
          </p:cNvPicPr>
          <p:nvPr/>
        </p:nvPicPr>
        <p:blipFill>
          <a:blip r:embed="rId3"/>
          <a:stretch>
            <a:fillRect/>
          </a:stretch>
        </p:blipFill>
        <p:spPr>
          <a:xfrm>
            <a:off x="2929164" y="4914449"/>
            <a:ext cx="3733800" cy="292100"/>
          </a:xfrm>
          <a:prstGeom prst="rect">
            <a:avLst/>
          </a:prstGeom>
        </p:spPr>
      </p:pic>
      <p:pic>
        <p:nvPicPr>
          <p:cNvPr id="9" name="Picture 8">
            <a:extLst>
              <a:ext uri="{FF2B5EF4-FFF2-40B4-BE49-F238E27FC236}">
                <a16:creationId xmlns:a16="http://schemas.microsoft.com/office/drawing/2014/main" id="{79665BDD-6B0D-2556-595A-74809C89F6E4}"/>
              </a:ext>
            </a:extLst>
          </p:cNvPr>
          <p:cNvPicPr>
            <a:picLocks noChangeAspect="1"/>
          </p:cNvPicPr>
          <p:nvPr/>
        </p:nvPicPr>
        <p:blipFill>
          <a:blip r:embed="rId4"/>
          <a:stretch>
            <a:fillRect/>
          </a:stretch>
        </p:blipFill>
        <p:spPr>
          <a:xfrm>
            <a:off x="8726268" y="4887249"/>
            <a:ext cx="2616200" cy="304800"/>
          </a:xfrm>
          <a:prstGeom prst="rect">
            <a:avLst/>
          </a:prstGeom>
        </p:spPr>
      </p:pic>
      <p:sp>
        <p:nvSpPr>
          <p:cNvPr id="11" name="TextBox 10">
            <a:extLst>
              <a:ext uri="{FF2B5EF4-FFF2-40B4-BE49-F238E27FC236}">
                <a16:creationId xmlns:a16="http://schemas.microsoft.com/office/drawing/2014/main" id="{2429EC78-9540-2BD3-91A5-76360A2B6DDA}"/>
              </a:ext>
            </a:extLst>
          </p:cNvPr>
          <p:cNvSpPr txBox="1"/>
          <p:nvPr/>
        </p:nvSpPr>
        <p:spPr>
          <a:xfrm>
            <a:off x="8948060" y="6074224"/>
            <a:ext cx="0" cy="0"/>
          </a:xfrm>
          <a:prstGeom prst="rect">
            <a:avLst/>
          </a:prstGeom>
        </p:spPr>
        <p:txBody>
          <a:bodyPr vert="horz" wrap="none" lIns="91440" tIns="45720" rIns="91440" bIns="45720" rtlCol="0">
            <a:noAutofit/>
          </a:bodyPr>
          <a:lstStyle/>
          <a:p>
            <a:pPr algn="l"/>
            <a:r>
              <a:rPr lang="en-US" dirty="0"/>
              <a:t>Positive for Pe &lt; 2</a:t>
            </a:r>
          </a:p>
        </p:txBody>
      </p:sp>
      <p:pic>
        <p:nvPicPr>
          <p:cNvPr id="12" name="Picture 11">
            <a:extLst>
              <a:ext uri="{FF2B5EF4-FFF2-40B4-BE49-F238E27FC236}">
                <a16:creationId xmlns:a16="http://schemas.microsoft.com/office/drawing/2014/main" id="{AB6EC918-873E-A379-7E43-C57D6713B456}"/>
              </a:ext>
            </a:extLst>
          </p:cNvPr>
          <p:cNvPicPr>
            <a:picLocks noChangeAspect="1"/>
          </p:cNvPicPr>
          <p:nvPr/>
        </p:nvPicPr>
        <p:blipFill>
          <a:blip r:embed="rId5"/>
          <a:stretch>
            <a:fillRect/>
          </a:stretch>
        </p:blipFill>
        <p:spPr>
          <a:xfrm>
            <a:off x="2282364" y="5756643"/>
            <a:ext cx="2400300" cy="215900"/>
          </a:xfrm>
          <a:prstGeom prst="rect">
            <a:avLst/>
          </a:prstGeom>
        </p:spPr>
      </p:pic>
      <p:cxnSp>
        <p:nvCxnSpPr>
          <p:cNvPr id="14" name="Straight Arrow Connector 13">
            <a:extLst>
              <a:ext uri="{FF2B5EF4-FFF2-40B4-BE49-F238E27FC236}">
                <a16:creationId xmlns:a16="http://schemas.microsoft.com/office/drawing/2014/main" id="{3C121EC5-6FB6-F623-8748-02F98930917A}"/>
              </a:ext>
            </a:extLst>
          </p:cNvPr>
          <p:cNvCxnSpPr>
            <a:cxnSpLocks/>
          </p:cNvCxnSpPr>
          <p:nvPr/>
        </p:nvCxnSpPr>
        <p:spPr>
          <a:xfrm flipV="1">
            <a:off x="2895598" y="5282929"/>
            <a:ext cx="843645" cy="39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9C21B18-32CB-98CD-7C36-6F43293F3391}"/>
              </a:ext>
            </a:extLst>
          </p:cNvPr>
          <p:cNvPicPr>
            <a:picLocks noChangeAspect="1"/>
          </p:cNvPicPr>
          <p:nvPr/>
        </p:nvPicPr>
        <p:blipFill>
          <a:blip r:embed="rId6"/>
          <a:stretch>
            <a:fillRect/>
          </a:stretch>
        </p:blipFill>
        <p:spPr>
          <a:xfrm>
            <a:off x="1698164" y="6121762"/>
            <a:ext cx="2984500" cy="292100"/>
          </a:xfrm>
          <a:prstGeom prst="rect">
            <a:avLst/>
          </a:prstGeom>
        </p:spPr>
      </p:pic>
      <p:pic>
        <p:nvPicPr>
          <p:cNvPr id="19" name="Picture 18">
            <a:extLst>
              <a:ext uri="{FF2B5EF4-FFF2-40B4-BE49-F238E27FC236}">
                <a16:creationId xmlns:a16="http://schemas.microsoft.com/office/drawing/2014/main" id="{1D200F63-96F0-FE36-0082-4B38CA60649B}"/>
              </a:ext>
            </a:extLst>
          </p:cNvPr>
          <p:cNvPicPr>
            <a:picLocks noChangeAspect="1"/>
          </p:cNvPicPr>
          <p:nvPr/>
        </p:nvPicPr>
        <p:blipFill>
          <a:blip r:embed="rId7"/>
          <a:stretch>
            <a:fillRect/>
          </a:stretch>
        </p:blipFill>
        <p:spPr>
          <a:xfrm>
            <a:off x="6745968" y="5608712"/>
            <a:ext cx="1206500" cy="584200"/>
          </a:xfrm>
          <a:prstGeom prst="rect">
            <a:avLst/>
          </a:prstGeom>
        </p:spPr>
      </p:pic>
      <p:sp>
        <p:nvSpPr>
          <p:cNvPr id="22" name="TextBox 21">
            <a:extLst>
              <a:ext uri="{FF2B5EF4-FFF2-40B4-BE49-F238E27FC236}">
                <a16:creationId xmlns:a16="http://schemas.microsoft.com/office/drawing/2014/main" id="{2E6DF9B1-317E-3711-5353-1735F6C46698}"/>
              </a:ext>
            </a:extLst>
          </p:cNvPr>
          <p:cNvSpPr txBox="1"/>
          <p:nvPr/>
        </p:nvSpPr>
        <p:spPr>
          <a:xfrm>
            <a:off x="1779815" y="6580413"/>
            <a:ext cx="0" cy="0"/>
          </a:xfrm>
          <a:prstGeom prst="rect">
            <a:avLst/>
          </a:prstGeom>
        </p:spPr>
        <p:txBody>
          <a:bodyPr vert="horz" wrap="none" lIns="91440" tIns="45720" rIns="91440" bIns="45720" rtlCol="0">
            <a:noAutofit/>
          </a:bodyPr>
          <a:lstStyle/>
          <a:p>
            <a:pPr algn="l"/>
            <a:r>
              <a:rPr lang="en-US" dirty="0"/>
              <a:t>For Pe &lt; 2, the value of the scalar at node </a:t>
            </a:r>
            <a:r>
              <a:rPr lang="en-US" dirty="0" err="1"/>
              <a:t>i</a:t>
            </a:r>
            <a:r>
              <a:rPr lang="en-US" dirty="0"/>
              <a:t> is </a:t>
            </a:r>
            <a:r>
              <a:rPr lang="en-US" u="sng" dirty="0"/>
              <a:t>a linear combination of the neighboring values</a:t>
            </a:r>
          </a:p>
        </p:txBody>
      </p:sp>
      <p:pic>
        <p:nvPicPr>
          <p:cNvPr id="23" name="Picture 22">
            <a:extLst>
              <a:ext uri="{FF2B5EF4-FFF2-40B4-BE49-F238E27FC236}">
                <a16:creationId xmlns:a16="http://schemas.microsoft.com/office/drawing/2014/main" id="{2E3A0C98-A953-47B5-C4ED-9BAC69FE97AB}"/>
              </a:ext>
            </a:extLst>
          </p:cNvPr>
          <p:cNvPicPr>
            <a:picLocks noChangeAspect="1"/>
          </p:cNvPicPr>
          <p:nvPr/>
        </p:nvPicPr>
        <p:blipFill>
          <a:blip r:embed="rId8"/>
          <a:stretch>
            <a:fillRect/>
          </a:stretch>
        </p:blipFill>
        <p:spPr>
          <a:xfrm>
            <a:off x="8726268" y="5340189"/>
            <a:ext cx="2781300" cy="685800"/>
          </a:xfrm>
          <a:prstGeom prst="rect">
            <a:avLst/>
          </a:prstGeom>
        </p:spPr>
      </p:pic>
      <p:pic>
        <p:nvPicPr>
          <p:cNvPr id="24" name="Picture 23">
            <a:extLst>
              <a:ext uri="{FF2B5EF4-FFF2-40B4-BE49-F238E27FC236}">
                <a16:creationId xmlns:a16="http://schemas.microsoft.com/office/drawing/2014/main" id="{DC5BA02F-369B-5C75-91D7-E0C59F484FE9}"/>
              </a:ext>
            </a:extLst>
          </p:cNvPr>
          <p:cNvPicPr>
            <a:picLocks noChangeAspect="1"/>
          </p:cNvPicPr>
          <p:nvPr/>
        </p:nvPicPr>
        <p:blipFill>
          <a:blip r:embed="rId9"/>
          <a:stretch>
            <a:fillRect/>
          </a:stretch>
        </p:blipFill>
        <p:spPr>
          <a:xfrm>
            <a:off x="8726268" y="4053310"/>
            <a:ext cx="2781300" cy="685800"/>
          </a:xfrm>
          <a:prstGeom prst="rect">
            <a:avLst/>
          </a:prstGeom>
        </p:spPr>
      </p:pic>
      <p:pic>
        <p:nvPicPr>
          <p:cNvPr id="39" name="Picture 38">
            <a:extLst>
              <a:ext uri="{FF2B5EF4-FFF2-40B4-BE49-F238E27FC236}">
                <a16:creationId xmlns:a16="http://schemas.microsoft.com/office/drawing/2014/main" id="{18C3F805-C039-AF5E-A7A8-EAD608D43C8E}"/>
              </a:ext>
            </a:extLst>
          </p:cNvPr>
          <p:cNvPicPr>
            <a:picLocks noChangeAspect="1"/>
          </p:cNvPicPr>
          <p:nvPr/>
        </p:nvPicPr>
        <p:blipFill>
          <a:blip r:embed="rId10"/>
          <a:stretch>
            <a:fillRect/>
          </a:stretch>
        </p:blipFill>
        <p:spPr>
          <a:xfrm>
            <a:off x="2929164" y="2279645"/>
            <a:ext cx="3492500" cy="698500"/>
          </a:xfrm>
          <a:prstGeom prst="rect">
            <a:avLst/>
          </a:prstGeom>
        </p:spPr>
      </p:pic>
      <p:cxnSp>
        <p:nvCxnSpPr>
          <p:cNvPr id="40" name="Straight Arrow Connector 39">
            <a:extLst>
              <a:ext uri="{FF2B5EF4-FFF2-40B4-BE49-F238E27FC236}">
                <a16:creationId xmlns:a16="http://schemas.microsoft.com/office/drawing/2014/main" id="{3C86229E-E150-EE6B-FAE4-31CF58D84D90}"/>
              </a:ext>
            </a:extLst>
          </p:cNvPr>
          <p:cNvCxnSpPr>
            <a:cxnSpLocks/>
          </p:cNvCxnSpPr>
          <p:nvPr/>
        </p:nvCxnSpPr>
        <p:spPr>
          <a:xfrm>
            <a:off x="7108823" y="2479350"/>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78BFFD3-B9F8-A3D2-20F9-95F2EE2150B0}"/>
              </a:ext>
            </a:extLst>
          </p:cNvPr>
          <p:cNvSpPr txBox="1"/>
          <p:nvPr/>
        </p:nvSpPr>
        <p:spPr>
          <a:xfrm>
            <a:off x="7102928" y="2106384"/>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42" name="Straight Connector 41">
            <a:extLst>
              <a:ext uri="{FF2B5EF4-FFF2-40B4-BE49-F238E27FC236}">
                <a16:creationId xmlns:a16="http://schemas.microsoft.com/office/drawing/2014/main" id="{499D617E-AE7C-5DAE-A735-C9D79169EC68}"/>
              </a:ext>
            </a:extLst>
          </p:cNvPr>
          <p:cNvCxnSpPr>
            <a:cxnSpLocks/>
            <a:stCxn id="43" idx="2"/>
            <a:endCxn id="44" idx="2"/>
          </p:cNvCxnSpPr>
          <p:nvPr/>
        </p:nvCxnSpPr>
        <p:spPr>
          <a:xfrm>
            <a:off x="6704178" y="2859797"/>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61ECD31-E1FB-D35D-DB9A-2BAFA81BBBE4}"/>
              </a:ext>
            </a:extLst>
          </p:cNvPr>
          <p:cNvSpPr/>
          <p:nvPr/>
        </p:nvSpPr>
        <p:spPr>
          <a:xfrm>
            <a:off x="6704178"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ABD703-FB20-D515-F7AE-72ACA7EED21F}"/>
              </a:ext>
            </a:extLst>
          </p:cNvPr>
          <p:cNvSpPr/>
          <p:nvPr/>
        </p:nvSpPr>
        <p:spPr>
          <a:xfrm>
            <a:off x="11374151"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5A004B9-3F31-4E14-1300-5FD606256B67}"/>
              </a:ext>
            </a:extLst>
          </p:cNvPr>
          <p:cNvSpPr/>
          <p:nvPr/>
        </p:nvSpPr>
        <p:spPr>
          <a:xfrm>
            <a:off x="9039164"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74F5C540-EB7C-A8FB-10F3-C1DD6761E7EA}"/>
              </a:ext>
            </a:extLst>
          </p:cNvPr>
          <p:cNvSpPr/>
          <p:nvPr/>
        </p:nvSpPr>
        <p:spPr>
          <a:xfrm>
            <a:off x="1026045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A33110BB-FC31-212A-39A9-5963872700F2}"/>
              </a:ext>
            </a:extLst>
          </p:cNvPr>
          <p:cNvSpPr/>
          <p:nvPr/>
        </p:nvSpPr>
        <p:spPr>
          <a:xfrm>
            <a:off x="791302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A8B7C3-422B-76D6-C91E-454DA9347E78}"/>
              </a:ext>
            </a:extLst>
          </p:cNvPr>
          <p:cNvSpPr txBox="1"/>
          <p:nvPr/>
        </p:nvSpPr>
        <p:spPr>
          <a:xfrm>
            <a:off x="6617285" y="2416299"/>
            <a:ext cx="442750"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B58F1CB4-C111-2368-D4DF-63B377BBE5E1}"/>
              </a:ext>
            </a:extLst>
          </p:cNvPr>
          <p:cNvSpPr txBox="1"/>
          <p:nvPr/>
        </p:nvSpPr>
        <p:spPr>
          <a:xfrm>
            <a:off x="9006678" y="2416299"/>
            <a:ext cx="237566" cy="369332"/>
          </a:xfrm>
          <a:prstGeom prst="rect">
            <a:avLst/>
          </a:prstGeom>
          <a:noFill/>
        </p:spPr>
        <p:txBody>
          <a:bodyPr wrap="none" rtlCol="0">
            <a:spAutoFit/>
          </a:bodyPr>
          <a:lstStyle/>
          <a:p>
            <a:r>
              <a:rPr lang="en-US" dirty="0"/>
              <a:t>i</a:t>
            </a:r>
          </a:p>
        </p:txBody>
      </p:sp>
      <p:sp>
        <p:nvSpPr>
          <p:cNvPr id="50" name="TextBox 49">
            <a:extLst>
              <a:ext uri="{FF2B5EF4-FFF2-40B4-BE49-F238E27FC236}">
                <a16:creationId xmlns:a16="http://schemas.microsoft.com/office/drawing/2014/main" id="{CFB8D366-FD8F-CB2D-E4A0-68B2EE37CD35}"/>
              </a:ext>
            </a:extLst>
          </p:cNvPr>
          <p:cNvSpPr txBox="1"/>
          <p:nvPr/>
        </p:nvSpPr>
        <p:spPr>
          <a:xfrm>
            <a:off x="11189285" y="2395730"/>
            <a:ext cx="500458" cy="369332"/>
          </a:xfrm>
          <a:prstGeom prst="rect">
            <a:avLst/>
          </a:prstGeom>
          <a:noFill/>
        </p:spPr>
        <p:txBody>
          <a:bodyPr wrap="none" rtlCol="0">
            <a:spAutoFit/>
          </a:bodyPr>
          <a:lstStyle/>
          <a:p>
            <a:r>
              <a:rPr lang="en-US" dirty="0"/>
              <a:t>i+1</a:t>
            </a:r>
          </a:p>
        </p:txBody>
      </p:sp>
    </p:spTree>
    <p:extLst>
      <p:ext uri="{BB962C8B-B14F-4D97-AF65-F5344CB8AC3E}">
        <p14:creationId xmlns:p14="http://schemas.microsoft.com/office/powerpoint/2010/main" val="11553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7644</TotalTime>
  <Words>923</Words>
  <Application>Microsoft Macintosh PowerPoint</Application>
  <PresentationFormat>Widescreen</PresentationFormat>
  <Paragraphs>169</Paragraphs>
  <Slides>14</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4" baseType="lpstr">
      <vt:lpstr>Symbol</vt:lpstr>
      <vt:lpstr>Open Sans bold</vt:lpstr>
      <vt:lpstr>Arial</vt:lpstr>
      <vt:lpstr>Open Sans</vt:lpstr>
      <vt:lpstr>Calibri</vt:lpstr>
      <vt:lpstr>Cambria Math</vt:lpstr>
      <vt:lpstr>Wingdings</vt:lpstr>
      <vt:lpstr>Courier New</vt:lpstr>
      <vt:lpstr>Sandia Angles</vt:lpstr>
      <vt:lpstr>Equation</vt:lpstr>
      <vt:lpstr>ME469: Review: Discretization, low-Mach,  splitting/stabilization, advection  stabilization</vt:lpstr>
      <vt:lpstr>Fundamentals of Discretization: Surface vs Volume Integrations</vt:lpstr>
      <vt:lpstr>Discretization Approaches: Two-state (Left) and Element-based (right)</vt:lpstr>
      <vt:lpstr>Final low-Mach Equation Set</vt:lpstr>
      <vt:lpstr>Thought Experiment… Solver Ramifications</vt:lpstr>
      <vt:lpstr>Multigrid Methods: The Approach</vt:lpstr>
      <vt:lpstr>Multigrid Methods: V- and W-Cycles</vt:lpstr>
      <vt:lpstr>Pressure Projection and Block Factorization</vt:lpstr>
      <vt:lpstr>Monotonic Issues at High Pe: Simple Matrix Analysis  </vt:lpstr>
      <vt:lpstr>Monotonic Issues at high Pe: Alternative View (Diagonal Dominance)</vt:lpstr>
      <vt:lpstr>Monotonic Issues Resolved When Using First-order Upwind</vt:lpstr>
      <vt:lpstr>General Kappa-Method of Hirsh  Numerical Computation of Internal and External Flows, vol. 2, John Wiley &amp; Sons, 1990  </vt:lpstr>
      <vt:lpstr>Classic Flux Limiters Van Leer, B. (1974), "Towards the ultimate conservative difference scheme II. Monotonicity and conservation combined in a second order scheme", J. Comput. Phys., 14 (4): 361–370</vt:lpstr>
      <vt:lpstr>Blending Approaches to Arrive at Pseudo Higher-order Methods: Upwind and Central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652</cp:revision>
  <cp:lastPrinted>2022-11-15T19:00:23Z</cp:lastPrinted>
  <dcterms:created xsi:type="dcterms:W3CDTF">2018-07-21T13:25:45Z</dcterms:created>
  <dcterms:modified xsi:type="dcterms:W3CDTF">2024-05-06T22:10:27Z</dcterms:modified>
</cp:coreProperties>
</file>